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468" r:id="rId2"/>
    <p:sldId id="503" r:id="rId3"/>
    <p:sldId id="499" r:id="rId4"/>
    <p:sldId id="504" r:id="rId5"/>
    <p:sldId id="502" r:id="rId6"/>
    <p:sldId id="501" r:id="rId7"/>
    <p:sldId id="508" r:id="rId8"/>
    <p:sldId id="509" r:id="rId9"/>
    <p:sldId id="511" r:id="rId10"/>
    <p:sldId id="513" r:id="rId11"/>
    <p:sldId id="505" r:id="rId12"/>
    <p:sldId id="264" r:id="rId13"/>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1482A8-2577-75B4-EC0F-579C5E2748D4}" v="1467" dt="2023-09-18T03:07:45.887"/>
    <p1510:client id="{5B625BD2-CAB9-417F-A42D-8DDA8E3A6245}" v="2221" dt="2023-09-18T03:16:28.227"/>
    <p1510:client id="{87ED3919-4241-3416-73D7-50976A2ECB7A}" v="39" dt="2023-09-21T01:34:07.526"/>
    <p1510:client id="{9998B5FF-D114-29F4-AE1A-18D3B91C5B84}" v="350" dt="2023-09-20T05:12:54.872"/>
    <p1510:client id="{FB0D469B-CAF1-6026-2633-D67B0651C311}" v="2686" dt="2023-09-19T05:15:58.7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04"/>
    <p:restoredTop sz="86369"/>
  </p:normalViewPr>
  <p:slideViewPr>
    <p:cSldViewPr snapToGrid="0">
      <p:cViewPr varScale="1">
        <p:scale>
          <a:sx n="63" d="100"/>
          <a:sy n="63" d="100"/>
        </p:scale>
        <p:origin x="924"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20/09/2023</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2.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20/09/2023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11</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20/09/2023</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20/09/2023</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afpulido/REALSHOES/tree/MVC/assets/docs/2.%20DEFINIR%20LOS%20REQUERIMIENTOS%20NECESARIOS%20PARA%20CONSTRUIR%20EL%20SISTEMA%20DE%20INFORMACION%20DE%20ACUERDO%20CON%20LAS%20NECESIDADES%20DEL%20CLIENTE" TargetMode="External"/><Relationship Id="rId1" Type="http://schemas.openxmlformats.org/officeDocument/2006/relationships/slideLayout" Target="../slideLayouts/slideLayout14.xml"/><Relationship Id="rId5" Type="http://schemas.openxmlformats.org/officeDocument/2006/relationships/image" Target="../media/image11.png"/><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13" Type="http://schemas.openxmlformats.org/officeDocument/2006/relationships/hyperlink" Target="https://github.com/afpulido/REALSHOES/blob/MVC/assets/docs/3.%20DISE%C3%91AR%20EL%20SISTEMA%20DE%20ACUERDO%20CON%20LOS%20REQUERIMIENTOS%20DEL%20CLIENTE/Modelo_Relacional.png" TargetMode="External"/><Relationship Id="rId18" Type="http://schemas.openxmlformats.org/officeDocument/2006/relationships/hyperlink" Target="https://github.com/afpulido/REALSHOES/tree/modulos/Model" TargetMode="External"/><Relationship Id="rId26" Type="http://schemas.openxmlformats.org/officeDocument/2006/relationships/image" Target="../media/image7.jpeg"/><Relationship Id="rId3" Type="http://schemas.openxmlformats.org/officeDocument/2006/relationships/hyperlink" Target="https://github.com/afpulido/REALSHOES/tree/MVC/assets/docs/1.%20ANALIZAR%20LOS%20REQUERIMIENTOS%20DEL%20CLIENTE%20PARA%20CONSTRUIR%20EL%20SISTEMA%20DE%20INFORMACION/Levantamiento%20Informaci%C3%B3n" TargetMode="External"/><Relationship Id="rId21" Type="http://schemas.openxmlformats.org/officeDocument/2006/relationships/hyperlink" Target="https://github.com/afpulido/REALSHOES/blob/MVC/assets/docs/5.%20IMPLANTAR%20LA%20SOLUCI%C3%93N%20QUE%20CUMPLA%20CON%20LOS%20REQUERIMIENTOS%20PARA%20SU%20OPERACI%C3%93N/Plan%20Maestro%20de%20pruebas.pdf" TargetMode="External"/><Relationship Id="rId7" Type="http://schemas.openxmlformats.org/officeDocument/2006/relationships/hyperlink" Target="https://github.com/afpulido/REALSHOES/blob/MVC/assets/docs/2.%20DEFINIR%20LOS%20REQUERIMIENTOS%20NECESARIOS%20PARA%20CONSTRUIR%20EL%20SISTEMA%20DE%20INFORMACION%20DE%20ACUERDO%20CON%20LAS%20NECESIDADES%20DEL%20CLIENTE/Casos%20de%20uso.pdf" TargetMode="External"/><Relationship Id="rId12" Type="http://schemas.openxmlformats.org/officeDocument/2006/relationships/hyperlink" Target="https://github.com/afpulido/REALSHOES/tree/MVC/assets/docs/3.%20DISE%C3%91AR%20EL%20SISTEMA%20DE%20ACUERDO%20CON%20LOS%20REQUERIMIENTOS%20DEL%20CLIENTE" TargetMode="External"/><Relationship Id="rId17" Type="http://schemas.openxmlformats.org/officeDocument/2006/relationships/hyperlink" Target="https://github.com/afpulido/REALSHOES/tree/MVC/assets/docs/4.%20DESARROLLAR%20EL%20SISTEMA%20QUE%20CUMPLA%20CON%20LOS%20REQUERIMIENTOS%20DE%20LA%20SOLUCI%C3%93N%20INFORMATICA/Base%20de%20datos" TargetMode="External"/><Relationship Id="rId25" Type="http://schemas.openxmlformats.org/officeDocument/2006/relationships/image" Target="../media/image6.png"/><Relationship Id="rId33" Type="http://schemas.openxmlformats.org/officeDocument/2006/relationships/hyperlink" Target="https://github.com/afpulido/REALSHOES/blob/MVC/assets/docs/PRESENTACION%20FINAL/Lista%20de%20Chequeo%20Real%20Shoes.pdf" TargetMode="External"/><Relationship Id="rId2" Type="http://schemas.openxmlformats.org/officeDocument/2006/relationships/notesSlide" Target="../notesSlides/notesSlide2.xml"/><Relationship Id="rId16" Type="http://schemas.openxmlformats.org/officeDocument/2006/relationships/hyperlink" Target="https://github.com/afpulido/REALSHOES/blob/MVC/assets/docs/4.%20DESARROLLAR%20EL%20SISTEMA%20QUE%20CUMPLA%20CON%20LOS%20REQUERIMIENTOS%20DE%20LA%20SOLUCI%C3%93N%20INFORMATICA/Diagrama%20de%20Gantt%20Real%20Shoes%20V2.pdf" TargetMode="External"/><Relationship Id="rId20" Type="http://schemas.openxmlformats.org/officeDocument/2006/relationships/hyperlink" Target="https://github.com/afpulido/REALSHOES/blob/MVC/assets/docs/5.%20IMPLANTAR%20LA%20SOLUCI%C3%93N%20QUE%20CUMPLA%20CON%20LOS%20REQUERIMIENTOS%20PARA%20SU%20OPERACI%C3%93N/Manual_Tecnico.pdf" TargetMode="External"/><Relationship Id="rId29" Type="http://schemas.openxmlformats.org/officeDocument/2006/relationships/hyperlink" Target="https://github.com/afpulido/REALSHOES/blob/MVC/assets/docs/7.%20PARTICIPAR%20EN%20EL%20PROCESO%20DE%20NEGOCIACI%C3%93N%20DE%20TECNOLOG%C3%8DA%20INFORM%C3%81TICA%20PARA%20PERMITIR%20LA%20IMPLEMENTACI%C3%93N%20DEL%20SISTEMA%20DE%20INFORMACI%C3%93N/MODELO%20CLOUD%20VS%20ONPREMISES.pdf" TargetMode="External"/><Relationship Id="rId1" Type="http://schemas.openxmlformats.org/officeDocument/2006/relationships/slideLayout" Target="../slideLayouts/slideLayout14.xml"/><Relationship Id="rId6" Type="http://schemas.openxmlformats.org/officeDocument/2006/relationships/hyperlink" Target="https://github.com/afpulido/REALSHOES/tree/master" TargetMode="External"/><Relationship Id="rId11" Type="http://schemas.openxmlformats.org/officeDocument/2006/relationships/hyperlink" Target="https://github.com/afpulido/REALSHOES/blob/MVC/assets/docs/3.%20DISE%C3%91AR%20EL%20SISTEMA%20DE%20ACUERDO%20CON%20LOS%20REQUERIMIENTOS%20DEL%20CLIENTE/Diagrama%20de%20Clases.pdf" TargetMode="External"/><Relationship Id="rId24" Type="http://schemas.openxmlformats.org/officeDocument/2006/relationships/hyperlink" Target="https://github.com/afpulido/REALSHOES/blob/MVC/assets/docs/6.%20APLICAR%20BUENAS%20PR%C3%81CTICAS%20DE%20CALIDAD%20EN%20EL%20PROCESO%20DE%20DESARROLLO%20DE%20SOFTWARE%2C%20DE%20ACUERDO%20CON%20EL%20REFERENTE%20ADOPTADO%20EN%20LA%20EMPRESA/Plan%20Maestro%20de%20pruebas.pdf" TargetMode="External"/><Relationship Id="rId32" Type="http://schemas.openxmlformats.org/officeDocument/2006/relationships/hyperlink" Target="https://github.com/afpulido/REALSHOES/blob/MVC/assets/docs/8.%20APLICAR%20BUENAS%20PR%C3%81CTICAS%20DE%20CALIDAD%20EN%20EL%20PROCESO%20DE%20DESARROLLO%20DE%20SOFTWARE%2C%20DE%20ACUERDO%20CON%20EL%20REFERENTE%20ADOPTADO%20EN%20LA%20EMPRESA/Plan%20de%20Aseguramiento%20de%20Calidad%20SQA.pdf" TargetMode="External"/><Relationship Id="rId5" Type="http://schemas.openxmlformats.org/officeDocument/2006/relationships/hyperlink" Target="https://github.com/afpulido/REALSHOES/blob/MVC/assets/docs/1.%20ANALIZAR%20LOS%20REQUERIMIENTOS%20DEL%20CLIENTE%20PARA%20CONSTRUIR%20EL%20SISTEMA%20DE%20INFORMACION/Formulacion%20del%20Proyecto.pdf" TargetMode="External"/><Relationship Id="rId15" Type="http://schemas.openxmlformats.org/officeDocument/2006/relationships/hyperlink" Target="https://github.com/afpulido/REALSHOES/tree/MVC/assets/docs/3.%20DISE%C3%91AR%20EL%20SISTEMA%20DE%20ACUERDO%20CON%20LOS%20REQUERIMIENTOS%20DEL%20CLIENTE/Diccionario%20de%20Datos" TargetMode="External"/><Relationship Id="rId23" Type="http://schemas.openxmlformats.org/officeDocument/2006/relationships/hyperlink" Target="https://github.com/afpulido/REALSHOES/blob/MVC/assets/docs/6.%20APLICAR%20BUENAS%20PR%C3%81CTICAS%20DE%20CALIDAD%20EN%20EL%20PROCESO%20DE%20DESARROLLO%20DE%20SOFTWARE%2C%20DE%20ACUERDO%20CON%20EL%20REFERENTE%20ADOPTADO%20EN%20LA%20EMPRESA/Manual%20Usuario.pdf" TargetMode="External"/><Relationship Id="rId28" Type="http://schemas.openxmlformats.org/officeDocument/2006/relationships/hyperlink" Target="https://github.com/afpulido/REALSHOES/blob/MVC/assets/docs/7.%20PARTICIPAR%20EN%20EL%20PROCESO%20DE%20NEGOCIACI%C3%93N%20DE%20TECNOLOG%C3%8DA%20INFORM%C3%81TICA%20PARA%20PERMITIR%20LA%20IMPLEMENTACI%C3%93N%20DEL%20SISTEMA%20DE%20INFORMACI%C3%93N/Estructura%20de%20red%20RealShoes%20Final.jpg" TargetMode="External"/><Relationship Id="rId10" Type="http://schemas.openxmlformats.org/officeDocument/2006/relationships/hyperlink" Target="https://github.com/afpulido/REALSHOES/blob/MVC/assets/docs/2.%20DEFINIR%20LOS%20REQUERIMIENTOS%20NECESARIOS%20PARA%20CONSTRUIR%20EL%20SISTEMA%20DE%20INFORMACION%20DE%20ACUERDO%20CON%20LAS%20NECESIDADES%20DEL%20CLIENTE/Diagrama%20de%20Gantt%20Real%20Shoes.pdf" TargetMode="External"/><Relationship Id="rId19" Type="http://schemas.openxmlformats.org/officeDocument/2006/relationships/hyperlink" Target="https://github.com/afpulido/REALSHOES/tree/Interfaces" TargetMode="External"/><Relationship Id="rId31" Type="http://schemas.openxmlformats.org/officeDocument/2006/relationships/hyperlink" Target="https://github.com/afpulido/REALSHOES/tree/MVC/assets/docs/PRESENTACION%20FINAL" TargetMode="External"/><Relationship Id="rId4" Type="http://schemas.openxmlformats.org/officeDocument/2006/relationships/hyperlink" Target="https://github.com/afpulido/REALSHOES/blob/MVC/assets/docs/1.%20ANALIZAR%20LOS%20REQUERIMIENTOS%20DEL%20CLIENTE%20PARA%20CONSTRUIR%20EL%20SISTEMA%20DE%20INFORMACION/BPMN.png" TargetMode="External"/><Relationship Id="rId9" Type="http://schemas.openxmlformats.org/officeDocument/2006/relationships/hyperlink" Target="https://github.com/afpulido/REALSHOES/blob/MVC/assets/docs/2.%20DEFINIR%20LOS%20REQUERIMIENTOS%20NECESARIOS%20PARA%20CONSTRUIR%20EL%20SISTEMA%20DE%20INFORMACION%20DE%20ACUERDO%20CON%20LAS%20NECESIDADES%20DEL%20CLIENTE/Modelo_Relacional.png" TargetMode="External"/><Relationship Id="rId14" Type="http://schemas.openxmlformats.org/officeDocument/2006/relationships/hyperlink" Target="https://github.com/afpulido/REALSHOES/blob/MVC/assets/docs/3.%20DISE%C3%91AR%20EL%20SISTEMA%20DE%20ACUERDO%20CON%20LOS%20REQUERIMIENTOS%20DEL%20CLIENTE/Diagrama_Distribuci%C3%B3n_Realshoes_Final.pdf" TargetMode="External"/><Relationship Id="rId22" Type="http://schemas.openxmlformats.org/officeDocument/2006/relationships/hyperlink" Target="https://github.com/afpulido/REALSHOES/blob/MVC/assets/docs/6.%20APLICAR%20BUENAS%20PR%C3%81CTICAS%20DE%20CALIDAD%20EN%20EL%20PROCESO%20DE%20DESARROLLO%20DE%20SOFTWARE%2C%20DE%20ACUERDO%20CON%20EL%20REFERENTE%20ADOPTADO%20EN%20LA%20EMPRESA/Manual%20de%20Migracion%20Aplicativo%20REALSHOES%20a%20SQL%20Server.pdf" TargetMode="External"/><Relationship Id="rId27" Type="http://schemas.openxmlformats.org/officeDocument/2006/relationships/hyperlink" Target="https://github.com/afpulido/REALSHOES/blob/MVC/assets/docs/7.%20PARTICIPAR%20EN%20EL%20PROCESO%20DE%20NEGOCIACI%C3%93N%20DE%20TECNOLOG%C3%8DA%20INFORM%C3%81TICA%20PARA%20PERMITIR%20LA%20IMPLEMENTACI%C3%93N%20DEL%20SISTEMA%20DE%20INFORMACI%C3%93N/Planos%20Oficinas%20Real%20Shoes.pdf" TargetMode="External"/><Relationship Id="rId30" Type="http://schemas.openxmlformats.org/officeDocument/2006/relationships/hyperlink" Target="https://github.com/afpulido/REALSHOES/blob/MVC/assets/docs/7.%20PARTICIPAR%20EN%20EL%20PROCESO%20DE%20NEGOCIACI%C3%93N%20DE%20TECNOLOG%C3%8DA%20INFORM%C3%81TICA%20PARA%20PERMITIR%20LA%20IMPLEMENTACI%C3%93N%20DEL%20SISTEMA%20DE%20INFORMACI%C3%93N/T%C3%89RMINOS%20DE%20REFERENCIA.pdf" TargetMode="External"/><Relationship Id="rId8" Type="http://schemas.openxmlformats.org/officeDocument/2006/relationships/hyperlink" Target="https://github.com/afpulido/REALSHOES/blob/MVC/assets/docs/2.%20DEFINIR%20LOS%20REQUERIMIENTOS%20NECESARIOS%20PARA%20CONSTRUIR%20EL%20SISTEMA%20DE%20INFORMACION%20DE%20ACUERDO%20CON%20LAS%20NECESIDADES%20DEL%20CLIENTE/Modelo_E-R.png"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624780" cy="993926"/>
          </a:xfrm>
          <a:prstGeom prst="rect">
            <a:avLst/>
          </a:prstGeom>
          <a:noFill/>
        </p:spPr>
        <p:txBody>
          <a:bodyPr wrap="square" lIns="91440" tIns="45720" rIns="91440" bIns="45720" rtlCol="0" anchor="t">
            <a:spAutoFit/>
          </a:bodyPr>
          <a:lstStyle/>
          <a:p>
            <a:pPr algn="ctr">
              <a:lnSpc>
                <a:spcPct val="107000"/>
              </a:lnSpc>
              <a:spcAft>
                <a:spcPts val="800"/>
              </a:spcAft>
            </a:pPr>
            <a:r>
              <a:rPr lang="en-US" sz="2800" b="1" dirty="0" err="1">
                <a:effectLst/>
                <a:latin typeface="Calibri"/>
                <a:ea typeface="Calibri" panose="020F0502020204030204" pitchFamily="34" charset="0"/>
                <a:cs typeface="Times New Roman"/>
              </a:rPr>
              <a:t>Sistematización</a:t>
            </a:r>
            <a:r>
              <a:rPr lang="en-US" sz="2800" b="1" dirty="0">
                <a:effectLst/>
                <a:latin typeface="Calibri"/>
                <a:ea typeface="Calibri" panose="020F0502020204030204" pitchFamily="34" charset="0"/>
                <a:cs typeface="Times New Roman"/>
              </a:rPr>
              <a:t> de</a:t>
            </a:r>
            <a:r>
              <a:rPr lang="en-US" sz="2800" b="1" dirty="0">
                <a:latin typeface="Calibri"/>
                <a:ea typeface="Calibri" panose="020F0502020204030204" pitchFamily="34" charset="0"/>
                <a:cs typeface="Times New Roman"/>
              </a:rPr>
              <a:t> </a:t>
            </a:r>
            <a:r>
              <a:rPr lang="en-US" sz="2800" b="1" dirty="0" err="1">
                <a:effectLst/>
                <a:latin typeface="Calibri"/>
                <a:ea typeface="Calibri" panose="020F0502020204030204" pitchFamily="34" charset="0"/>
                <a:cs typeface="Times New Roman"/>
              </a:rPr>
              <a:t>Inventario</a:t>
            </a:r>
            <a:r>
              <a:rPr lang="en-US" sz="2800" b="1" dirty="0">
                <a:latin typeface="Calibri"/>
                <a:ea typeface="Calibri" panose="020F0502020204030204" pitchFamily="34" charset="0"/>
                <a:cs typeface="Times New Roman"/>
              </a:rPr>
              <a:t>  </a:t>
            </a:r>
            <a:r>
              <a:rPr lang="en-US" sz="2800" b="1" dirty="0">
                <a:effectLst/>
                <a:latin typeface="Calibri"/>
                <a:ea typeface="Calibri" panose="020F0502020204030204" pitchFamily="34" charset="0"/>
                <a:cs typeface="Times New Roman"/>
              </a:rPr>
              <a:t>y</a:t>
            </a:r>
            <a:r>
              <a:rPr lang="en-US" sz="2800" b="1" dirty="0">
                <a:latin typeface="Calibri"/>
                <a:ea typeface="Calibri" panose="020F0502020204030204" pitchFamily="34" charset="0"/>
                <a:cs typeface="Times New Roman"/>
              </a:rPr>
              <a:t> </a:t>
            </a:r>
            <a:r>
              <a:rPr lang="en-US" sz="2800" b="1" dirty="0" err="1">
                <a:effectLst/>
                <a:latin typeface="Calibri"/>
                <a:ea typeface="Calibri" panose="020F0502020204030204" pitchFamily="34" charset="0"/>
                <a:cs typeface="Times New Roman"/>
              </a:rPr>
              <a:t>Facturación</a:t>
            </a:r>
            <a:r>
              <a:rPr lang="en-US" sz="2800" b="1" dirty="0">
                <a:effectLst/>
                <a:latin typeface="Calibri"/>
                <a:ea typeface="Calibri" panose="020F0502020204030204" pitchFamily="34" charset="0"/>
                <a:cs typeface="Times New Roman"/>
              </a:rPr>
              <a:t> </a:t>
            </a:r>
            <a:r>
              <a:rPr lang="en-US" sz="2800" b="1" dirty="0" err="1">
                <a:effectLst/>
                <a:latin typeface="Calibri"/>
                <a:ea typeface="Calibri" panose="020F0502020204030204" pitchFamily="34" charset="0"/>
                <a:cs typeface="Times New Roman"/>
              </a:rPr>
              <a:t>en</a:t>
            </a:r>
            <a:r>
              <a:rPr lang="en-US" sz="2800" b="1" dirty="0">
                <a:effectLst/>
                <a:latin typeface="Calibri"/>
                <a:ea typeface="Calibri" panose="020F0502020204030204" pitchFamily="34" charset="0"/>
                <a:cs typeface="Times New Roman"/>
              </a:rPr>
              <a:t> Real </a:t>
            </a:r>
            <a:r>
              <a:rPr lang="en-US" sz="2800" b="1" dirty="0">
                <a:latin typeface="Calibri"/>
                <a:ea typeface="Calibri" panose="020F0502020204030204" pitchFamily="34" charset="0"/>
                <a:cs typeface="Times New Roman"/>
              </a:rPr>
              <a:t>S</a:t>
            </a:r>
            <a:r>
              <a:rPr lang="en-US" sz="2800" b="1" dirty="0">
                <a:effectLst/>
                <a:latin typeface="Calibri"/>
                <a:ea typeface="Calibri" panose="020F0502020204030204" pitchFamily="34" charset="0"/>
                <a:cs typeface="Times New Roman"/>
              </a:rPr>
              <a:t>hoes</a:t>
            </a:r>
            <a:endParaRPr lang="es-CO" sz="2800" dirty="0">
              <a:effectLst/>
              <a:latin typeface="Calibri"/>
              <a:ea typeface="Calibri" panose="020F0502020204030204" pitchFamily="34" charset="0"/>
              <a:cs typeface="Times New Roman"/>
            </a:endParaRPr>
          </a:p>
        </p:txBody>
      </p:sp>
      <p:pic>
        <p:nvPicPr>
          <p:cNvPr id="4" name="Imagen 3">
            <a:extLst>
              <a:ext uri="{FF2B5EF4-FFF2-40B4-BE49-F238E27FC236}">
                <a16:creationId xmlns:a16="http://schemas.microsoft.com/office/drawing/2014/main" id="{0BF44E02-A20F-42F8-A4DD-6DC1F03A9806}"/>
              </a:ext>
            </a:extLst>
          </p:cNvPr>
          <p:cNvPicPr>
            <a:picLocks noChangeAspect="1"/>
          </p:cNvPicPr>
          <p:nvPr/>
        </p:nvPicPr>
        <p:blipFill>
          <a:blip r:embed="rId3"/>
          <a:stretch>
            <a:fillRect/>
          </a:stretch>
        </p:blipFill>
        <p:spPr>
          <a:xfrm>
            <a:off x="7621247" y="2640522"/>
            <a:ext cx="1324633" cy="1324633"/>
          </a:xfrm>
          <a:prstGeom prst="rect">
            <a:avLst/>
          </a:prstGeom>
        </p:spPr>
      </p:pic>
      <p:pic>
        <p:nvPicPr>
          <p:cNvPr id="8" name="Imagen 7">
            <a:extLst>
              <a:ext uri="{FF2B5EF4-FFF2-40B4-BE49-F238E27FC236}">
                <a16:creationId xmlns:a16="http://schemas.microsoft.com/office/drawing/2014/main" id="{B3F430A5-D351-4A65-A1CD-DF82F512D5E1}"/>
              </a:ext>
            </a:extLst>
          </p:cNvPr>
          <p:cNvPicPr>
            <a:picLocks noChangeAspect="1"/>
          </p:cNvPicPr>
          <p:nvPr/>
        </p:nvPicPr>
        <p:blipFill>
          <a:blip r:embed="rId4"/>
          <a:stretch>
            <a:fillRect/>
          </a:stretch>
        </p:blipFill>
        <p:spPr>
          <a:xfrm>
            <a:off x="9252137" y="2633132"/>
            <a:ext cx="1613983" cy="1411089"/>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1321259" y="2055710"/>
            <a:ext cx="4100463" cy="3539430"/>
          </a:xfrm>
          <a:prstGeom prst="rect">
            <a:avLst/>
          </a:prstGeom>
          <a:noFill/>
        </p:spPr>
        <p:txBody>
          <a:bodyPr wrap="square" lIns="91440" tIns="45720" rIns="91440" bIns="45720" rtlCol="0" anchor="t">
            <a:spAutoFit/>
          </a:bodyPr>
          <a:lstStyle/>
          <a:p>
            <a:endParaRPr lang="es-MX" sz="1600" dirty="0">
              <a:latin typeface="Work Sans Light" pitchFamily="2" charset="77"/>
            </a:endParaRPr>
          </a:p>
          <a:p>
            <a:pPr algn="just"/>
            <a:r>
              <a:rPr lang="es-MX" sz="1600" dirty="0">
                <a:latin typeface="Work Sans Light"/>
              </a:rPr>
              <a:t>En el siguiente vinculo se podrá observar el diagrama de Gantt en el cual se establecieron las actividades, responsables con los tiempos de ejecución.</a:t>
            </a:r>
            <a:endParaRPr lang="es-MX" dirty="0" err="1">
              <a:cs typeface="Calibri" panose="020F0502020204030204"/>
            </a:endParaRPr>
          </a:p>
          <a:p>
            <a:endParaRPr lang="es-MX" sz="1600" dirty="0">
              <a:latin typeface="Work Sans Light"/>
            </a:endParaRPr>
          </a:p>
          <a:p>
            <a:r>
              <a:rPr lang="es-MX" sz="1600" dirty="0">
                <a:latin typeface="Calibri"/>
                <a:cs typeface="Calibri"/>
              </a:rPr>
              <a:t>                                                                                    </a:t>
            </a:r>
            <a:r>
              <a:rPr lang="es-MX" sz="2400" dirty="0">
                <a:solidFill>
                  <a:srgbClr val="0563C1"/>
                </a:solidFill>
                <a:latin typeface="Calibri"/>
                <a:cs typeface="Calibri"/>
                <a:hlinkClick r:id="rId2"/>
              </a:rPr>
              <a:t>Diagrama de Gantt</a:t>
            </a:r>
            <a:endParaRPr lang="es-MX" sz="2400">
              <a:latin typeface="Calibri"/>
              <a:cs typeface="Calibri"/>
            </a:endParaRPr>
          </a:p>
          <a:p>
            <a:endParaRPr lang="es-MX" sz="2400" dirty="0">
              <a:solidFill>
                <a:srgbClr val="0563C1"/>
              </a:solidFill>
              <a:latin typeface="Calibri"/>
              <a:cs typeface="Calibri"/>
            </a:endParaRPr>
          </a:p>
          <a:p>
            <a:endParaRPr lang="es-MX" sz="1600" dirty="0">
              <a:solidFill>
                <a:srgbClr val="000000"/>
              </a:solidFill>
              <a:cs typeface="Calibri"/>
            </a:endParaRPr>
          </a:p>
          <a:p>
            <a:endParaRPr lang="es-MX" sz="1600" dirty="0">
              <a:latin typeface="Calibri"/>
              <a:cs typeface="Calibri"/>
            </a:endParaRPr>
          </a:p>
          <a:p>
            <a:endParaRPr lang="es-MX" sz="1600" dirty="0">
              <a:latin typeface="Work Sans Light" pitchFamily="2" charset="77"/>
              <a:cs typeface="Calibri"/>
            </a:endParaRPr>
          </a:p>
        </p:txBody>
      </p:sp>
      <p:pic>
        <p:nvPicPr>
          <p:cNvPr id="7" name="Imagen 6" descr="Imagen que contiene Logotipo&#10;&#10;Descripción generada automáticamente">
            <a:extLst>
              <a:ext uri="{FF2B5EF4-FFF2-40B4-BE49-F238E27FC236}">
                <a16:creationId xmlns:a16="http://schemas.microsoft.com/office/drawing/2014/main" id="{22EB308E-BF38-EC88-5F5C-4BA480463479}"/>
              </a:ext>
            </a:extLst>
          </p:cNvPr>
          <p:cNvPicPr>
            <a:picLocks noChangeAspect="1"/>
          </p:cNvPicPr>
          <p:nvPr/>
        </p:nvPicPr>
        <p:blipFill>
          <a:blip r:embed="rId3"/>
          <a:stretch>
            <a:fillRect/>
          </a:stretch>
        </p:blipFill>
        <p:spPr>
          <a:xfrm>
            <a:off x="8831549" y="329473"/>
            <a:ext cx="970294" cy="884030"/>
          </a:xfrm>
          <a:prstGeom prst="rect">
            <a:avLst/>
          </a:prstGeom>
        </p:spPr>
      </p:pic>
      <p:pic>
        <p:nvPicPr>
          <p:cNvPr id="9" name="Imagen 8" descr="Imagen que contiene Texto&#10;&#10;Descripción generada automáticamente">
            <a:extLst>
              <a:ext uri="{FF2B5EF4-FFF2-40B4-BE49-F238E27FC236}">
                <a16:creationId xmlns:a16="http://schemas.microsoft.com/office/drawing/2014/main" id="{74B19EAE-A611-6BB5-AE97-5A075694D6D3}"/>
              </a:ext>
            </a:extLst>
          </p:cNvPr>
          <p:cNvPicPr>
            <a:picLocks noChangeAspect="1"/>
          </p:cNvPicPr>
          <p:nvPr/>
        </p:nvPicPr>
        <p:blipFill>
          <a:blip r:embed="rId4"/>
          <a:stretch>
            <a:fillRect/>
          </a:stretch>
        </p:blipFill>
        <p:spPr>
          <a:xfrm>
            <a:off x="9986651" y="372605"/>
            <a:ext cx="886977" cy="757564"/>
          </a:xfrm>
          <a:prstGeom prst="rect">
            <a:avLst/>
          </a:prstGeom>
        </p:spPr>
      </p:pic>
      <p:pic>
        <p:nvPicPr>
          <p:cNvPr id="10" name="Imagen 9">
            <a:extLst>
              <a:ext uri="{FF2B5EF4-FFF2-40B4-BE49-F238E27FC236}">
                <a16:creationId xmlns:a16="http://schemas.microsoft.com/office/drawing/2014/main" id="{EAB35DF8-2196-F5F0-E350-505FE69890DE}"/>
              </a:ext>
            </a:extLst>
          </p:cNvPr>
          <p:cNvPicPr>
            <a:picLocks noChangeAspect="1"/>
          </p:cNvPicPr>
          <p:nvPr/>
        </p:nvPicPr>
        <p:blipFill>
          <a:blip r:embed="rId5"/>
          <a:stretch>
            <a:fillRect/>
          </a:stretch>
        </p:blipFill>
        <p:spPr>
          <a:xfrm>
            <a:off x="6334035" y="2054434"/>
            <a:ext cx="4642269" cy="3237960"/>
          </a:xfrm>
          <a:prstGeom prst="rect">
            <a:avLst/>
          </a:prstGeom>
        </p:spPr>
      </p:pic>
    </p:spTree>
    <p:extLst>
      <p:ext uri="{BB962C8B-B14F-4D97-AF65-F5344CB8AC3E}">
        <p14:creationId xmlns:p14="http://schemas.microsoft.com/office/powerpoint/2010/main" val="27838266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805346" y="1837886"/>
            <a:ext cx="3854368" cy="1815882"/>
          </a:xfrm>
          <a:prstGeom prst="rect">
            <a:avLst/>
          </a:prstGeom>
          <a:noFill/>
        </p:spPr>
        <p:txBody>
          <a:bodyPr wrap="square" lIns="91440" tIns="45720" rIns="91440" bIns="45720" rtlCol="0" anchor="t">
            <a:spAutoFit/>
          </a:bodyPr>
          <a:lstStyle/>
          <a:p>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a:hlinkClick r:id="rId3"/>
              </a:rPr>
              <a:t>Levantamiento de Información</a:t>
            </a:r>
            <a:endParaRPr lang="es-ES" sz="1400" dirty="0">
              <a:latin typeface="Work Sans Light" pitchFamily="2" charset="77"/>
              <a:hlinkClick r:id="rId3"/>
            </a:endParaRPr>
          </a:p>
          <a:p>
            <a:pPr marL="171450" indent="-171450">
              <a:buFont typeface="Arial" panose="020B0604020202020204" pitchFamily="34" charset="0"/>
              <a:buChar char="•"/>
            </a:pPr>
            <a:r>
              <a:rPr lang="es-ES" sz="1400" dirty="0">
                <a:latin typeface="Work Sans Light"/>
                <a:hlinkClick r:id="rId4"/>
              </a:rPr>
              <a:t>Diagrama de Procesos</a:t>
            </a:r>
            <a:endParaRPr lang="es-ES" sz="1400" dirty="0">
              <a:latin typeface="Work Sans Light" pitchFamily="2" charset="77"/>
              <a:hlinkClick r:id="rId4"/>
            </a:endParaRPr>
          </a:p>
          <a:p>
            <a:pPr marL="171450" indent="-171450">
              <a:buFont typeface="Arial" panose="020B0604020202020204" pitchFamily="34" charset="0"/>
              <a:buChar char="•"/>
            </a:pPr>
            <a:r>
              <a:rPr lang="es-ES" sz="1400" dirty="0">
                <a:latin typeface="Work Sans Light"/>
                <a:hlinkClick r:id="rId5"/>
              </a:rPr>
              <a:t>IEEE-830 o Historias de Usuario</a:t>
            </a:r>
            <a:endParaRPr lang="es-ES" sz="1400" dirty="0">
              <a:latin typeface="Work Sans Light" pitchFamily="2" charset="77"/>
              <a:hlinkClick r:id="rId5"/>
            </a:endParaRPr>
          </a:p>
          <a:p>
            <a:pPr marL="171450" indent="-171450">
              <a:buFont typeface="Arial" panose="020B0604020202020204" pitchFamily="34" charset="0"/>
              <a:buChar char="•"/>
            </a:pPr>
            <a:r>
              <a:rPr lang="es-ES" sz="1400" dirty="0">
                <a:latin typeface="Work Sans Light"/>
                <a:hlinkClick r:id="rId6"/>
              </a:rPr>
              <a:t>Control de Versiones</a:t>
            </a: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CO" sz="1400" dirty="0">
              <a:latin typeface="Work Sans Light" pitchFamily="2" charset="77"/>
            </a:endParaRPr>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1042176" y="1624074"/>
            <a:ext cx="2000369" cy="495875"/>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sp>
        <p:nvSpPr>
          <p:cNvPr id="13" name="CuadroTexto 12">
            <a:extLst>
              <a:ext uri="{FF2B5EF4-FFF2-40B4-BE49-F238E27FC236}">
                <a16:creationId xmlns:a16="http://schemas.microsoft.com/office/drawing/2014/main" id="{DA55306B-6A90-067D-7E3E-9A883AF81519}"/>
              </a:ext>
            </a:extLst>
          </p:cNvPr>
          <p:cNvSpPr txBox="1"/>
          <p:nvPr/>
        </p:nvSpPr>
        <p:spPr>
          <a:xfrm>
            <a:off x="805346" y="3581706"/>
            <a:ext cx="3854368" cy="1169551"/>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s-ES" sz="1400" dirty="0">
                <a:latin typeface="Work Sans Light"/>
                <a:hlinkClick r:id="rId7"/>
              </a:rPr>
              <a:t>Diagrama Casos de Uso</a:t>
            </a:r>
            <a:endParaRPr lang="es-MX" sz="1400" dirty="0">
              <a:latin typeface="Work Sans Light"/>
            </a:endParaRPr>
          </a:p>
          <a:p>
            <a:pPr marL="285750" indent="-285750">
              <a:buFont typeface="Arial" panose="020B0604020202020204" pitchFamily="34" charset="0"/>
              <a:buChar char="•"/>
            </a:pPr>
            <a:r>
              <a:rPr lang="es-ES" sz="1400" dirty="0">
                <a:latin typeface="Work Sans Light"/>
                <a:hlinkClick r:id="rId7"/>
              </a:rPr>
              <a:t>Casos de Uso Extendido</a:t>
            </a:r>
            <a:endParaRPr lang="es-ES" sz="1400" dirty="0">
              <a:latin typeface="Work Sans Light"/>
            </a:endParaRPr>
          </a:p>
          <a:p>
            <a:pPr marL="285750" indent="-285750">
              <a:buFont typeface="Arial" panose="020B0604020202020204" pitchFamily="34" charset="0"/>
              <a:buChar char="•"/>
            </a:pPr>
            <a:r>
              <a:rPr lang="es-MX" sz="1400" dirty="0">
                <a:latin typeface="Work Sans Light"/>
                <a:hlinkClick r:id="rId8"/>
              </a:rPr>
              <a:t>Modelo Entidad Relación</a:t>
            </a:r>
            <a:endParaRPr lang="es-MX">
              <a:latin typeface="Work Sans Light"/>
            </a:endParaRPr>
          </a:p>
          <a:p>
            <a:pPr marL="285750" indent="-285750">
              <a:buFont typeface="Arial" panose="020B0604020202020204" pitchFamily="34" charset="0"/>
              <a:buChar char="•"/>
            </a:pPr>
            <a:r>
              <a:rPr lang="es-MX" sz="1400" dirty="0">
                <a:latin typeface="Work Sans Light"/>
                <a:hlinkClick r:id="rId9"/>
              </a:rPr>
              <a:t>Modelo Relacional</a:t>
            </a:r>
            <a:endParaRPr lang="es-MX" sz="1400" dirty="0">
              <a:latin typeface="Work Sans Light" pitchFamily="2" charset="77"/>
              <a:hlinkClick r:id="rId9"/>
            </a:endParaRPr>
          </a:p>
          <a:p>
            <a:pPr marL="285750" indent="-285750">
              <a:buFont typeface="Arial" panose="020B0604020202020204" pitchFamily="34" charset="0"/>
              <a:buChar char="•"/>
            </a:pPr>
            <a:r>
              <a:rPr lang="es-MX" sz="1400" dirty="0">
                <a:latin typeface="Work Sans Light"/>
                <a:hlinkClick r:id="rId10"/>
              </a:rPr>
              <a:t>Diagrama de Gantt V1</a:t>
            </a:r>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1089577" y="3166432"/>
            <a:ext cx="2304639" cy="409610"/>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a:p>
            <a:endParaRPr lang="es-CO" sz="1800" b="1" dirty="0">
              <a:solidFill>
                <a:srgbClr val="38AA00"/>
              </a:solidFill>
              <a:latin typeface="Work Sans Light" pitchFamily="2" charset="77"/>
            </a:endParaRPr>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1035036" y="4994780"/>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sp>
        <p:nvSpPr>
          <p:cNvPr id="17" name="CuadroTexto 16">
            <a:extLst>
              <a:ext uri="{FF2B5EF4-FFF2-40B4-BE49-F238E27FC236}">
                <a16:creationId xmlns:a16="http://schemas.microsoft.com/office/drawing/2014/main" id="{9BECBF41-5245-C57F-50B5-C5EEB7FC3623}"/>
              </a:ext>
            </a:extLst>
          </p:cNvPr>
          <p:cNvSpPr txBox="1"/>
          <p:nvPr/>
        </p:nvSpPr>
        <p:spPr>
          <a:xfrm>
            <a:off x="896737" y="5406956"/>
            <a:ext cx="3854368" cy="2893100"/>
          </a:xfrm>
          <a:prstGeom prst="rect">
            <a:avLst/>
          </a:prstGeom>
          <a:noFill/>
        </p:spPr>
        <p:txBody>
          <a:bodyPr wrap="square" lIns="91440" tIns="45720" rIns="91440" bIns="45720" rtlCol="0" anchor="t">
            <a:spAutoFit/>
          </a:bodyPr>
          <a:lstStyle/>
          <a:p>
            <a:pPr marL="171450" indent="-171450">
              <a:buFont typeface="Arial" panose="020B0604020202020204" pitchFamily="34" charset="0"/>
              <a:buChar char="•"/>
            </a:pPr>
            <a:r>
              <a:rPr lang="es-ES" sz="1400" dirty="0">
                <a:latin typeface="Work Sans Light"/>
                <a:hlinkClick r:id="rId11"/>
              </a:rPr>
              <a:t>Diagrama de Clases</a:t>
            </a:r>
            <a:endParaRPr lang="es-MX" sz="1400" dirty="0">
              <a:latin typeface="Work Sans Light" pitchFamily="2" charset="77"/>
            </a:endParaRPr>
          </a:p>
          <a:p>
            <a:pPr marL="171450" indent="-171450">
              <a:buFont typeface="Arial" panose="020B0604020202020204" pitchFamily="34" charset="0"/>
              <a:buChar char="•"/>
            </a:pPr>
            <a:r>
              <a:rPr lang="es-ES" sz="1400" dirty="0">
                <a:latin typeface="Work Sans Light"/>
                <a:hlinkClick r:id="rId12"/>
              </a:rPr>
              <a:t>Prototipo No Funcional</a:t>
            </a:r>
            <a:endParaRPr lang="es-ES" sz="1400" dirty="0">
              <a:latin typeface="Work Sans Light" pitchFamily="2" charset="77"/>
            </a:endParaRPr>
          </a:p>
          <a:p>
            <a:pPr marL="171450" indent="-171450">
              <a:buFont typeface="Arial" panose="020B0604020202020204" pitchFamily="34" charset="0"/>
              <a:buChar char="•"/>
            </a:pPr>
            <a:r>
              <a:rPr lang="es-ES" sz="1400" dirty="0">
                <a:latin typeface="Work Sans Light"/>
                <a:hlinkClick r:id="rId13"/>
              </a:rPr>
              <a:t>Modelo Relacional</a:t>
            </a:r>
            <a:endParaRPr lang="es-ES" sz="1400" dirty="0">
              <a:latin typeface="Work Sans Light"/>
            </a:endParaRPr>
          </a:p>
          <a:p>
            <a:pPr marL="171450" indent="-171450">
              <a:buFont typeface="Arial" panose="020B0604020202020204" pitchFamily="34" charset="0"/>
              <a:buChar char="•"/>
            </a:pPr>
            <a:r>
              <a:rPr lang="es-ES" sz="1400" dirty="0">
                <a:latin typeface="Work Sans Light"/>
                <a:hlinkClick r:id="rId14"/>
              </a:rPr>
              <a:t>Diagrama de Distribución</a:t>
            </a:r>
          </a:p>
          <a:p>
            <a:pPr marL="171450" indent="-171450">
              <a:buFont typeface="Arial" panose="020B0604020202020204" pitchFamily="34" charset="0"/>
              <a:buChar char="•"/>
            </a:pPr>
            <a:r>
              <a:rPr lang="es-ES" sz="1400" dirty="0">
                <a:latin typeface="Work Sans Light"/>
                <a:hlinkClick r:id="rId15"/>
              </a:rPr>
              <a:t>Diccionario de Datos</a:t>
            </a: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ES" sz="1400" dirty="0">
              <a:latin typeface="Work Sans Light"/>
            </a:endParaRPr>
          </a:p>
          <a:p>
            <a:pPr marL="171450" indent="-171450">
              <a:buFont typeface="Arial" panose="020B0604020202020204" pitchFamily="34" charset="0"/>
              <a:buChar char="•"/>
            </a:pPr>
            <a:endParaRPr lang="es-MX" sz="1400" dirty="0">
              <a:latin typeface="Work Sans Light" pitchFamily="2" charset="77"/>
            </a:endParaRPr>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4665140" y="1627985"/>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sp>
        <p:nvSpPr>
          <p:cNvPr id="21" name="CuadroTexto 20">
            <a:extLst>
              <a:ext uri="{FF2B5EF4-FFF2-40B4-BE49-F238E27FC236}">
                <a16:creationId xmlns:a16="http://schemas.microsoft.com/office/drawing/2014/main" id="{FB827742-8BEF-4F91-027F-86DDB60084FD}"/>
              </a:ext>
            </a:extLst>
          </p:cNvPr>
          <p:cNvSpPr txBox="1"/>
          <p:nvPr/>
        </p:nvSpPr>
        <p:spPr>
          <a:xfrm>
            <a:off x="4562963" y="1837957"/>
            <a:ext cx="3883122" cy="1384995"/>
          </a:xfrm>
          <a:prstGeom prst="rect">
            <a:avLst/>
          </a:prstGeom>
          <a:noFill/>
        </p:spPr>
        <p:txBody>
          <a:bodyPr wrap="square" lIns="91440" tIns="45720" rIns="91440" bIns="45720" rtlCol="0" anchor="t">
            <a:spAutoFit/>
          </a:bodyPr>
          <a:lstStyle/>
          <a:p>
            <a:endParaRPr lang="es-ES" sz="1400" dirty="0">
              <a:solidFill>
                <a:srgbClr val="0563C1"/>
              </a:solidFill>
              <a:latin typeface="Arial"/>
              <a:cs typeface="Arial"/>
            </a:endParaRPr>
          </a:p>
          <a:p>
            <a:pPr marL="171450" indent="-171450">
              <a:buFont typeface="Arial" panose="020B0604020202020204" pitchFamily="34" charset="0"/>
              <a:buChar char="•"/>
            </a:pPr>
            <a:r>
              <a:rPr lang="es-MX" sz="1400" dirty="0">
                <a:latin typeface="Work Sans Light"/>
                <a:hlinkClick r:id="rId16"/>
              </a:rPr>
              <a:t>Diagrama de Gantt V2</a:t>
            </a:r>
          </a:p>
          <a:p>
            <a:pPr marL="171450" indent="-171450">
              <a:buFont typeface="Arial" panose="020B0604020202020204" pitchFamily="34" charset="0"/>
              <a:buChar char="•"/>
            </a:pPr>
            <a:r>
              <a:rPr lang="es-MX" sz="1400" dirty="0">
                <a:latin typeface="Work Sans Light"/>
                <a:hlinkClick r:id="rId17"/>
              </a:rPr>
              <a:t>Script de la BBDD</a:t>
            </a:r>
          </a:p>
          <a:p>
            <a:pPr marL="171450" indent="-171450">
              <a:buFont typeface="Arial" panose="020B0604020202020204" pitchFamily="34" charset="0"/>
              <a:buChar char="•"/>
            </a:pPr>
            <a:r>
              <a:rPr lang="es-MX" sz="1400" dirty="0">
                <a:latin typeface="Work Sans Light"/>
                <a:hlinkClick r:id="rId18"/>
              </a:rPr>
              <a:t>Control de Versiones V2</a:t>
            </a:r>
          </a:p>
          <a:p>
            <a:pPr marL="171450" indent="-171450">
              <a:buFont typeface="Arial" panose="020B0604020202020204" pitchFamily="34" charset="0"/>
              <a:buChar char="•"/>
            </a:pPr>
            <a:endParaRPr lang="es-MX" sz="1400" dirty="0">
              <a:latin typeface="Work Sans Light"/>
            </a:endParaRPr>
          </a:p>
          <a:p>
            <a:pPr marL="171450" indent="-171450">
              <a:buFont typeface="Arial" panose="020B0604020202020204" pitchFamily="34" charset="0"/>
              <a:buChar char="•"/>
            </a:pPr>
            <a:endParaRPr lang="es-MX" sz="1400" dirty="0">
              <a:latin typeface="Work Sans Light"/>
            </a:endParaRPr>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4684115" y="3120347"/>
            <a:ext cx="3239167" cy="294592"/>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a:rPr>
              <a:t>Quinto Trimestre</a:t>
            </a:r>
            <a:endParaRPr lang="es-CO" sz="1800" b="1" dirty="0">
              <a:solidFill>
                <a:srgbClr val="38AA00"/>
              </a:solidFill>
              <a:latin typeface="Work Sans Light" pitchFamily="2" charset="77"/>
            </a:endParaRPr>
          </a:p>
        </p:txBody>
      </p:sp>
      <p:sp>
        <p:nvSpPr>
          <p:cNvPr id="25" name="CuadroTexto 24">
            <a:extLst>
              <a:ext uri="{FF2B5EF4-FFF2-40B4-BE49-F238E27FC236}">
                <a16:creationId xmlns:a16="http://schemas.microsoft.com/office/drawing/2014/main" id="{ECCF2336-24C1-7B7D-C6B6-ECB6A1DAFDEA}"/>
              </a:ext>
            </a:extLst>
          </p:cNvPr>
          <p:cNvSpPr txBox="1"/>
          <p:nvPr/>
        </p:nvSpPr>
        <p:spPr>
          <a:xfrm>
            <a:off x="4653825" y="3373451"/>
            <a:ext cx="2735713" cy="3539430"/>
          </a:xfrm>
          <a:prstGeom prst="rect">
            <a:avLst/>
          </a:prstGeom>
          <a:noFill/>
        </p:spPr>
        <p:txBody>
          <a:bodyPr wrap="square" lIns="91440" tIns="45720" rIns="91440" bIns="45720" rtlCol="0" anchor="t">
            <a:spAutoFit/>
          </a:bodyPr>
          <a:lstStyle/>
          <a:p>
            <a:pPr marL="171450" indent="-171450">
              <a:buFont typeface="Arial" panose="020B0604020202020204" pitchFamily="34" charset="0"/>
              <a:buChar char="•"/>
            </a:pPr>
            <a:endParaRPr lang="es-MX" sz="1400" dirty="0">
              <a:latin typeface="Work Sans Light" pitchFamily="2" charset="77"/>
            </a:endParaRPr>
          </a:p>
          <a:p>
            <a:pPr marL="171450" indent="-171450">
              <a:buFont typeface="Arial" panose="020B0604020202020204" pitchFamily="34" charset="0"/>
              <a:buChar char="•"/>
            </a:pPr>
            <a:r>
              <a:rPr lang="es-MX" sz="1400" dirty="0">
                <a:latin typeface="Work Sans Light"/>
                <a:hlinkClick r:id="rId19"/>
              </a:rPr>
              <a:t>Prototipo no Funcional</a:t>
            </a:r>
          </a:p>
          <a:p>
            <a:pPr marL="171450" indent="-171450">
              <a:buFont typeface="Arial" panose="020B0604020202020204" pitchFamily="34" charset="0"/>
              <a:buChar char="•"/>
            </a:pPr>
            <a:r>
              <a:rPr lang="es-MX" sz="1400" dirty="0">
                <a:latin typeface="Work Sans Light"/>
                <a:ea typeface="+mn-lt"/>
                <a:cs typeface="+mn-lt"/>
                <a:hlinkClick r:id="rId20"/>
              </a:rPr>
              <a:t>Manual Técnico</a:t>
            </a:r>
            <a:endParaRPr lang="es-MX" sz="1400" dirty="0">
              <a:latin typeface="Work Sans Light"/>
              <a:ea typeface="+mn-lt"/>
              <a:cs typeface="+mn-lt"/>
            </a:endParaRPr>
          </a:p>
          <a:p>
            <a:pPr marL="171450" indent="-171450">
              <a:buFont typeface="Arial" panose="020B0604020202020204" pitchFamily="34" charset="0"/>
              <a:buChar char="•"/>
            </a:pPr>
            <a:r>
              <a:rPr lang="es-MX" sz="1400" dirty="0">
                <a:latin typeface="Work Sans Light"/>
                <a:ea typeface="+mn-lt"/>
                <a:cs typeface="+mn-lt"/>
                <a:hlinkClick r:id="rId21"/>
              </a:rPr>
              <a:t>Plan maestro de pruebas</a:t>
            </a: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endParaRPr lang="es-MX" sz="1400" dirty="0">
              <a:latin typeface="Work Sans Light"/>
              <a:ea typeface="+mn-lt"/>
              <a:cs typeface="+mn-lt"/>
            </a:endParaRPr>
          </a:p>
          <a:p>
            <a:pPr marL="171450" indent="-171450">
              <a:buFont typeface="Arial" panose="020B0604020202020204" pitchFamily="34" charset="0"/>
              <a:buChar char="•"/>
            </a:pPr>
            <a:r>
              <a:rPr lang="es-MX" sz="1400" dirty="0">
                <a:latin typeface="Work Sans Light"/>
                <a:ea typeface="+mn-lt"/>
                <a:cs typeface="+mn-lt"/>
                <a:hlinkClick r:id="rId22"/>
              </a:rPr>
              <a:t>Informe de Migración</a:t>
            </a:r>
            <a:endParaRPr lang="es-MX"/>
          </a:p>
          <a:p>
            <a:pPr marL="171450" indent="-171450">
              <a:buFont typeface="Arial" panose="020B0604020202020204" pitchFamily="34" charset="0"/>
              <a:buChar char="•"/>
            </a:pPr>
            <a:r>
              <a:rPr lang="es-MX" sz="1400" dirty="0">
                <a:latin typeface="Work Sans Light"/>
                <a:ea typeface="+mn-lt"/>
                <a:cs typeface="+mn-lt"/>
                <a:hlinkClick r:id="rId23"/>
              </a:rPr>
              <a:t>Manual de Usuario</a:t>
            </a:r>
            <a:endParaRPr lang="es-MX">
              <a:cs typeface="Calibri" panose="020F0502020204030204"/>
            </a:endParaRPr>
          </a:p>
          <a:p>
            <a:pPr marL="171450" indent="-171450">
              <a:buFont typeface="Arial" panose="020B0604020202020204" pitchFamily="34" charset="0"/>
              <a:buChar char="•"/>
            </a:pPr>
            <a:r>
              <a:rPr lang="es-MX" sz="1400" dirty="0">
                <a:latin typeface="Work Sans Light"/>
                <a:cs typeface="Calibri" panose="020F0502020204030204"/>
                <a:hlinkClick r:id="rId24"/>
              </a:rPr>
              <a:t>Documentación de pruebas</a:t>
            </a:r>
          </a:p>
          <a:p>
            <a:pPr marL="171450" indent="-171450">
              <a:buFont typeface="Arial" panose="020B0604020202020204" pitchFamily="34" charset="0"/>
              <a:buChar char="•"/>
            </a:pPr>
            <a:endParaRPr lang="es-MX" sz="1400" dirty="0">
              <a:latin typeface="Work Sans Light"/>
              <a:cs typeface="Calibri" panose="020F0502020204030204"/>
            </a:endParaRPr>
          </a:p>
          <a:p>
            <a:endParaRPr lang="es-MX" sz="1400" dirty="0">
              <a:latin typeface="Work Sans Light"/>
              <a:cs typeface="Calibri" panose="020F0502020204030204"/>
            </a:endParaRPr>
          </a:p>
          <a:p>
            <a:pPr marL="171450" indent="-171450">
              <a:buFont typeface="Arial" panose="020B0604020202020204" pitchFamily="34" charset="0"/>
              <a:buChar char="•"/>
            </a:pPr>
            <a:endParaRPr lang="es-MX" sz="1400" dirty="0">
              <a:latin typeface="Work Sans Light" pitchFamily="2" charset="77"/>
            </a:endParaRPr>
          </a:p>
        </p:txBody>
      </p:sp>
      <p:pic>
        <p:nvPicPr>
          <p:cNvPr id="26" name="Imagen 25" descr="Imagen que contiene Logotipo&#10;&#10;Descripción generada automáticamente">
            <a:extLst>
              <a:ext uri="{FF2B5EF4-FFF2-40B4-BE49-F238E27FC236}">
                <a16:creationId xmlns:a16="http://schemas.microsoft.com/office/drawing/2014/main" id="{93646A26-EDF4-7905-56B3-FBA3284F2105}"/>
              </a:ext>
            </a:extLst>
          </p:cNvPr>
          <p:cNvPicPr>
            <a:picLocks noChangeAspect="1"/>
          </p:cNvPicPr>
          <p:nvPr/>
        </p:nvPicPr>
        <p:blipFill>
          <a:blip r:embed="rId25"/>
          <a:stretch>
            <a:fillRect/>
          </a:stretch>
        </p:blipFill>
        <p:spPr>
          <a:xfrm>
            <a:off x="8788417" y="315095"/>
            <a:ext cx="970294" cy="884030"/>
          </a:xfrm>
          <a:prstGeom prst="rect">
            <a:avLst/>
          </a:prstGeom>
        </p:spPr>
      </p:pic>
      <p:pic>
        <p:nvPicPr>
          <p:cNvPr id="28" name="Imagen 27" descr="Imagen que contiene Texto&#10;&#10;Descripción generada automáticamente">
            <a:extLst>
              <a:ext uri="{FF2B5EF4-FFF2-40B4-BE49-F238E27FC236}">
                <a16:creationId xmlns:a16="http://schemas.microsoft.com/office/drawing/2014/main" id="{BCD46CD4-81B1-7AAD-E1A7-1A7F4FCA1BF2}"/>
              </a:ext>
            </a:extLst>
          </p:cNvPr>
          <p:cNvPicPr>
            <a:picLocks noChangeAspect="1"/>
          </p:cNvPicPr>
          <p:nvPr/>
        </p:nvPicPr>
        <p:blipFill>
          <a:blip r:embed="rId26"/>
          <a:stretch>
            <a:fillRect/>
          </a:stretch>
        </p:blipFill>
        <p:spPr>
          <a:xfrm>
            <a:off x="9986651" y="372605"/>
            <a:ext cx="886977" cy="757564"/>
          </a:xfrm>
          <a:prstGeom prst="rect">
            <a:avLst/>
          </a:prstGeom>
        </p:spPr>
      </p:pic>
      <p:sp>
        <p:nvSpPr>
          <p:cNvPr id="5" name="CuadroTexto 4">
            <a:extLst>
              <a:ext uri="{FF2B5EF4-FFF2-40B4-BE49-F238E27FC236}">
                <a16:creationId xmlns:a16="http://schemas.microsoft.com/office/drawing/2014/main" id="{95787F26-D3EB-5432-335A-4E6C5F4CF237}"/>
              </a:ext>
            </a:extLst>
          </p:cNvPr>
          <p:cNvSpPr txBox="1"/>
          <p:nvPr/>
        </p:nvSpPr>
        <p:spPr>
          <a:xfrm>
            <a:off x="4724400" y="499757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CO" b="1" dirty="0">
                <a:solidFill>
                  <a:srgbClr val="38AA00"/>
                </a:solidFill>
                <a:latin typeface="Work Sans Light"/>
              </a:rPr>
              <a:t>Sexto Trimestre</a:t>
            </a:r>
            <a:endParaRPr lang="es-ES" dirty="0"/>
          </a:p>
        </p:txBody>
      </p:sp>
      <p:sp>
        <p:nvSpPr>
          <p:cNvPr id="29" name="Título 1">
            <a:extLst>
              <a:ext uri="{FF2B5EF4-FFF2-40B4-BE49-F238E27FC236}">
                <a16:creationId xmlns:a16="http://schemas.microsoft.com/office/drawing/2014/main" id="{3F856FF6-A2EF-F84C-9045-CAE3F5130A59}"/>
              </a:ext>
            </a:extLst>
          </p:cNvPr>
          <p:cNvSpPr txBox="1">
            <a:spLocks/>
          </p:cNvSpPr>
          <p:nvPr/>
        </p:nvSpPr>
        <p:spPr>
          <a:xfrm>
            <a:off x="8214133" y="1624074"/>
            <a:ext cx="3354185" cy="128454"/>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a:rPr>
              <a:t>Séptimo Trimestre</a:t>
            </a:r>
          </a:p>
        </p:txBody>
      </p:sp>
      <p:sp>
        <p:nvSpPr>
          <p:cNvPr id="30" name="CuadroTexto 29">
            <a:extLst>
              <a:ext uri="{FF2B5EF4-FFF2-40B4-BE49-F238E27FC236}">
                <a16:creationId xmlns:a16="http://schemas.microsoft.com/office/drawing/2014/main" id="{D5DCBC94-B9F2-FAA5-831D-B09CF51C4942}"/>
              </a:ext>
            </a:extLst>
          </p:cNvPr>
          <p:cNvSpPr txBox="1"/>
          <p:nvPr/>
        </p:nvSpPr>
        <p:spPr>
          <a:xfrm>
            <a:off x="8218098" y="347357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CO" b="1" dirty="0">
                <a:solidFill>
                  <a:srgbClr val="38AA00"/>
                </a:solidFill>
                <a:latin typeface="Work Sans Light"/>
              </a:rPr>
              <a:t>Octavo Trimestre</a:t>
            </a:r>
            <a:endParaRPr lang="es-ES" dirty="0"/>
          </a:p>
        </p:txBody>
      </p:sp>
      <p:sp>
        <p:nvSpPr>
          <p:cNvPr id="4" name="CuadroTexto 3">
            <a:extLst>
              <a:ext uri="{FF2B5EF4-FFF2-40B4-BE49-F238E27FC236}">
                <a16:creationId xmlns:a16="http://schemas.microsoft.com/office/drawing/2014/main" id="{3AB3DFA0-AEEA-D381-1126-3E030F839E3D}"/>
              </a:ext>
            </a:extLst>
          </p:cNvPr>
          <p:cNvSpPr txBox="1"/>
          <p:nvPr/>
        </p:nvSpPr>
        <p:spPr>
          <a:xfrm>
            <a:off x="8064571" y="1841148"/>
            <a:ext cx="3241107" cy="21544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Sans-Serif"/>
              <a:buChar char="•"/>
            </a:pPr>
            <a:endParaRPr lang="es-MX" sz="1400" dirty="0">
              <a:latin typeface="Work Sans Light"/>
              <a:cs typeface="Arial"/>
            </a:endParaRPr>
          </a:p>
          <a:p>
            <a:pPr marL="285750" indent="-285750">
              <a:buFont typeface="Arial,Sans-Serif"/>
              <a:buChar char="•"/>
            </a:pPr>
            <a:r>
              <a:rPr lang="es-MX" sz="1400" dirty="0">
                <a:solidFill>
                  <a:srgbClr val="0563C1"/>
                </a:solidFill>
                <a:latin typeface="Work Sans Light"/>
                <a:cs typeface="Arial"/>
                <a:hlinkClick r:id="rId27"/>
              </a:rPr>
              <a:t>Distribución física Hardware</a:t>
            </a:r>
            <a:r>
              <a:rPr lang="es-MX" sz="1400" dirty="0">
                <a:solidFill>
                  <a:srgbClr val="000000"/>
                </a:solidFill>
                <a:latin typeface="Work Sans Light"/>
                <a:cs typeface="Arial"/>
              </a:rPr>
              <a:t> </a:t>
            </a:r>
          </a:p>
          <a:p>
            <a:pPr marL="285750" indent="-285750">
              <a:buFont typeface="Arial,Sans-Serif"/>
              <a:buChar char="•"/>
            </a:pPr>
            <a:r>
              <a:rPr lang="es-MX" sz="1400" dirty="0">
                <a:solidFill>
                  <a:srgbClr val="0563C1"/>
                </a:solidFill>
                <a:latin typeface="Work Sans Light"/>
                <a:cs typeface="Arial"/>
                <a:hlinkClick r:id="rId28"/>
              </a:rPr>
              <a:t>Distribución lógica</a:t>
            </a:r>
            <a:endParaRPr lang="es-MX" sz="1400">
              <a:solidFill>
                <a:srgbClr val="000000"/>
              </a:solidFill>
              <a:latin typeface="Work Sans Light"/>
              <a:cs typeface="Arial"/>
            </a:endParaRPr>
          </a:p>
          <a:p>
            <a:pPr marL="285750" indent="-285750">
              <a:buFont typeface="Arial,Sans-Serif"/>
              <a:buChar char="•"/>
            </a:pPr>
            <a:r>
              <a:rPr lang="es-MX" sz="1400" dirty="0">
                <a:solidFill>
                  <a:srgbClr val="0563C1"/>
                </a:solidFill>
                <a:latin typeface="Work Sans Light"/>
                <a:cs typeface="Arial"/>
                <a:hlinkClick r:id="rId29"/>
              </a:rPr>
              <a:t>Cuadro comparativo Proveedores</a:t>
            </a:r>
            <a:endParaRPr lang="es-MX" sz="1400">
              <a:solidFill>
                <a:srgbClr val="000000"/>
              </a:solidFill>
              <a:latin typeface="Work Sans Light"/>
              <a:cs typeface="Arial"/>
            </a:endParaRPr>
          </a:p>
          <a:p>
            <a:pPr marL="285750" indent="-285750">
              <a:buFont typeface="Arial,Sans-Serif"/>
              <a:buChar char="•"/>
            </a:pPr>
            <a:r>
              <a:rPr lang="es-MX" sz="1400" dirty="0">
                <a:solidFill>
                  <a:srgbClr val="0563C1"/>
                </a:solidFill>
                <a:latin typeface="Work Sans Light"/>
                <a:cs typeface="Arial"/>
                <a:hlinkClick r:id="rId30"/>
              </a:rPr>
              <a:t>Contratos de desarrollo de Software</a:t>
            </a:r>
            <a:endParaRPr lang="es-MX" sz="1400" dirty="0">
              <a:solidFill>
                <a:srgbClr val="000000"/>
              </a:solidFill>
              <a:latin typeface="Work Sans Light"/>
              <a:cs typeface="Arial"/>
            </a:endParaRPr>
          </a:p>
          <a:p>
            <a:endParaRPr lang="es-ES" dirty="0">
              <a:solidFill>
                <a:srgbClr val="000000"/>
              </a:solidFill>
              <a:latin typeface="Calibri"/>
              <a:cs typeface="Calibri"/>
            </a:endParaRPr>
          </a:p>
          <a:p>
            <a:endParaRPr lang="es-ES" dirty="0">
              <a:solidFill>
                <a:srgbClr val="000000"/>
              </a:solidFill>
              <a:latin typeface="Calibri"/>
              <a:cs typeface="Calibri"/>
            </a:endParaRPr>
          </a:p>
        </p:txBody>
      </p:sp>
      <p:sp>
        <p:nvSpPr>
          <p:cNvPr id="18" name="CuadroTexto 17">
            <a:extLst>
              <a:ext uri="{FF2B5EF4-FFF2-40B4-BE49-F238E27FC236}">
                <a16:creationId xmlns:a16="http://schemas.microsoft.com/office/drawing/2014/main" id="{F5537E65-B0A0-BCD4-CE81-F253C83D065F}"/>
              </a:ext>
            </a:extLst>
          </p:cNvPr>
          <p:cNvSpPr txBox="1"/>
          <p:nvPr/>
        </p:nvSpPr>
        <p:spPr>
          <a:xfrm>
            <a:off x="8144069" y="3919098"/>
            <a:ext cx="3496798"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rtl="0"/>
            <a:r>
              <a:rPr lang="es-MX" sz="1400" dirty="0">
                <a:latin typeface="Work Sans Light"/>
                <a:ea typeface="Segoe UI"/>
                <a:cs typeface="Segoe UI"/>
              </a:rPr>
              <a:t>​</a:t>
            </a:r>
          </a:p>
          <a:p>
            <a:pPr lvl="0" rtl="0">
              <a:buChar char="•"/>
            </a:pPr>
            <a:r>
              <a:rPr lang="es-MX" sz="1400" dirty="0">
                <a:latin typeface="Work Sans Light"/>
                <a:ea typeface="Arial"/>
                <a:cs typeface="Arial"/>
              </a:rPr>
              <a:t>Co</a:t>
            </a:r>
            <a:r>
              <a:rPr lang="es-MX" sz="1400" dirty="0">
                <a:latin typeface="Work Sans Light"/>
                <a:cs typeface="Arial"/>
              </a:rPr>
              <a:t>nfigu</a:t>
            </a:r>
            <a:r>
              <a:rPr lang="es-MX" sz="1400" dirty="0">
                <a:latin typeface="Work Sans Light"/>
                <a:ea typeface="Arial"/>
                <a:cs typeface="Arial"/>
              </a:rPr>
              <a:t>ración del Servidor de </a:t>
            </a:r>
            <a:r>
              <a:rPr lang="es-MX" sz="1400" dirty="0">
                <a:latin typeface="Work Sans Light"/>
                <a:cs typeface="Arial"/>
              </a:rPr>
              <a:t>Aplicaciones</a:t>
            </a:r>
          </a:p>
          <a:p>
            <a:pPr>
              <a:buFont typeface="Arial"/>
              <a:buChar char="•"/>
            </a:pPr>
            <a:r>
              <a:rPr lang="es-MX" sz="1400" dirty="0">
                <a:latin typeface="Work Sans Light"/>
                <a:cs typeface="Arial"/>
                <a:hlinkClick r:id="rId31"/>
              </a:rPr>
              <a:t>Presentación Contextualización</a:t>
            </a:r>
          </a:p>
          <a:p>
            <a:pPr>
              <a:buFont typeface="Arial"/>
              <a:buChar char="•"/>
            </a:pPr>
            <a:r>
              <a:rPr lang="es-MX" sz="1400" dirty="0">
                <a:latin typeface="Work Sans Light"/>
                <a:cs typeface="Arial"/>
                <a:hlinkClick r:id="rId32"/>
              </a:rPr>
              <a:t>Plan SQA</a:t>
            </a:r>
          </a:p>
          <a:p>
            <a:pPr>
              <a:buFont typeface="Arial"/>
              <a:buChar char="•"/>
            </a:pPr>
            <a:r>
              <a:rPr lang="es-MX" sz="1400" dirty="0">
                <a:latin typeface="Work Sans Light"/>
                <a:cs typeface="Arial"/>
              </a:rPr>
              <a:t>Requisitos Funcionales</a:t>
            </a:r>
          </a:p>
          <a:p>
            <a:pPr>
              <a:buFont typeface="Arial"/>
              <a:buChar char="•"/>
            </a:pPr>
            <a:r>
              <a:rPr lang="es-MX" sz="1400" dirty="0">
                <a:latin typeface="Work Sans Light"/>
                <a:cs typeface="Arial"/>
                <a:hlinkClick r:id="rId33"/>
              </a:rPr>
              <a:t>Lista Chequeo</a:t>
            </a:r>
          </a:p>
          <a:p>
            <a:pPr>
              <a:buFont typeface="Arial"/>
              <a:buChar char="•"/>
            </a:pPr>
            <a:r>
              <a:rPr lang="es-MX" sz="1400" dirty="0">
                <a:latin typeface="Work Sans Light"/>
                <a:cs typeface="Arial"/>
              </a:rPr>
              <a:t>Cronograma de Actividades</a:t>
            </a:r>
          </a:p>
          <a:p>
            <a:pPr>
              <a:buFont typeface="Arial"/>
              <a:buChar char="•"/>
            </a:pPr>
            <a:r>
              <a:rPr lang="es-MX" sz="1400" dirty="0">
                <a:latin typeface="Work Sans Light"/>
                <a:cs typeface="Arial"/>
                <a:hlinkClick r:id="rId17"/>
              </a:rPr>
              <a:t>Enlace Proyecto</a:t>
            </a:r>
          </a:p>
          <a:p>
            <a:pPr>
              <a:buFont typeface="Arial"/>
              <a:buChar char="•"/>
            </a:pPr>
            <a:r>
              <a:rPr lang="es-MX" sz="1400" dirty="0">
                <a:latin typeface="Work Sans Light"/>
                <a:cs typeface="Arial"/>
                <a:hlinkClick r:id="rId23"/>
              </a:rPr>
              <a:t>Manual de Usuario Actualizado</a:t>
            </a:r>
          </a:p>
        </p:txBody>
      </p:sp>
    </p:spTree>
    <p:extLst>
      <p:ext uri="{BB962C8B-B14F-4D97-AF65-F5344CB8AC3E}">
        <p14:creationId xmlns:p14="http://schemas.microsoft.com/office/powerpoint/2010/main" val="28431092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1300552" y="675443"/>
            <a:ext cx="9590895" cy="1740541"/>
          </a:xfrm>
          <a:prstGeom prst="rect">
            <a:avLst/>
          </a:prstGeom>
          <a:noFill/>
        </p:spPr>
        <p:txBody>
          <a:bodyPr wrap="square" rtlCol="0">
            <a:spAutoFit/>
          </a:bodyPr>
          <a:lstStyle/>
          <a:p>
            <a:pPr algn="ctr">
              <a:lnSpc>
                <a:spcPct val="107000"/>
              </a:lnSpc>
              <a:spcAft>
                <a:spcPts val="800"/>
              </a:spcAft>
            </a:pPr>
            <a:r>
              <a:rPr lang="en-US" sz="48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Sistematización</a:t>
            </a:r>
            <a:r>
              <a:rPr lang="en-US" sz="4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de </a:t>
            </a:r>
            <a:r>
              <a:rPr lang="en-US" sz="4800" b="1"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I</a:t>
            </a:r>
            <a:r>
              <a:rPr lang="en-US" sz="48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nventario</a:t>
            </a:r>
            <a:r>
              <a:rPr lang="en-US" sz="4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y </a:t>
            </a:r>
            <a:endParaRPr lang="es-CO" sz="4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sz="48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Facturación</a:t>
            </a:r>
            <a:r>
              <a:rPr lang="en-US" sz="4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n-US" sz="48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a:t>
            </a:r>
            <a:r>
              <a:rPr lang="en-US" sz="4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Real </a:t>
            </a:r>
            <a:r>
              <a:rPr lang="en-US" sz="4800" b="1" dirty="0">
                <a:solidFill>
                  <a:schemeClr val="bg1"/>
                </a:solidFill>
                <a:latin typeface="Calibri" panose="020F0502020204030204" pitchFamily="34" charset="0"/>
                <a:ea typeface="Calibri" panose="020F0502020204030204" pitchFamily="34" charset="0"/>
                <a:cs typeface="Times New Roman" panose="02020603050405020304" pitchFamily="18" charset="0"/>
              </a:rPr>
              <a:t>S</a:t>
            </a:r>
            <a:r>
              <a:rPr lang="en-US" sz="48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hoes</a:t>
            </a:r>
            <a:endParaRPr lang="es-CO" sz="4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3463724"/>
            <a:ext cx="3854368" cy="1606594"/>
          </a:xfrm>
          <a:prstGeom prst="rect">
            <a:avLst/>
          </a:prstGeom>
          <a:noFill/>
        </p:spPr>
        <p:txBody>
          <a:bodyPr wrap="square" rtlCol="0">
            <a:spAutoFit/>
          </a:bodyPr>
          <a:lstStyle/>
          <a:p>
            <a:pPr marR="0" lvl="0" indent="0" algn="ctr">
              <a:lnSpc>
                <a:spcPct val="115000"/>
              </a:lnSpc>
              <a:spcBef>
                <a:spcPts val="1200"/>
              </a:spcBef>
              <a:spcAft>
                <a:spcPts val="0"/>
              </a:spcAft>
              <a:buClr>
                <a:schemeClr val="dk1"/>
              </a:buClr>
              <a:buSzPts val="1100"/>
              <a:buFont typeface="Arial"/>
              <a:buNone/>
            </a:pPr>
            <a:r>
              <a:rPr lang="en-US" sz="1600" dirty="0" err="1">
                <a:solidFill>
                  <a:schemeClr val="bg1"/>
                </a:solidFill>
                <a:effectLst>
                  <a:outerShdw blurRad="38100" dist="38100" dir="2700000" algn="tl">
                    <a:srgbClr val="000000">
                      <a:alpha val="43137"/>
                    </a:srgbClr>
                  </a:outerShdw>
                </a:effectLst>
                <a:latin typeface="Work Sans Light" pitchFamily="2" charset="77"/>
                <a:sym typeface="Arial"/>
              </a:rPr>
              <a:t>Deiver</a:t>
            </a:r>
            <a:r>
              <a:rPr lang="en-US" sz="1600" dirty="0">
                <a:solidFill>
                  <a:schemeClr val="bg1"/>
                </a:solidFill>
                <a:effectLst>
                  <a:outerShdw blurRad="38100" dist="38100" dir="2700000" algn="tl">
                    <a:srgbClr val="000000">
                      <a:alpha val="43137"/>
                    </a:srgbClr>
                  </a:outerShdw>
                </a:effectLst>
                <a:latin typeface="Work Sans Light" pitchFamily="2" charset="77"/>
                <a:sym typeface="Arial"/>
              </a:rPr>
              <a:t> Giovanny Morales</a:t>
            </a:r>
          </a:p>
          <a:p>
            <a:pPr algn="ctr"/>
            <a:r>
              <a:rPr lang="es-ES" sz="1600" dirty="0" err="1">
                <a:solidFill>
                  <a:schemeClr val="bg1"/>
                </a:solidFill>
                <a:effectLst>
                  <a:outerShdw blurRad="38100" dist="38100" dir="2700000" algn="tl">
                    <a:srgbClr val="000000">
                      <a:alpha val="43137"/>
                    </a:srgbClr>
                  </a:outerShdw>
                </a:effectLst>
                <a:latin typeface="Work Sans Light" pitchFamily="2" charset="77"/>
              </a:rPr>
              <a:t>Andres</a:t>
            </a:r>
            <a:r>
              <a:rPr lang="es-ES" sz="1600" dirty="0">
                <a:solidFill>
                  <a:schemeClr val="bg1"/>
                </a:solidFill>
                <a:effectLst>
                  <a:outerShdw blurRad="38100" dist="38100" dir="2700000" algn="tl">
                    <a:srgbClr val="000000">
                      <a:alpha val="43137"/>
                    </a:srgbClr>
                  </a:outerShdw>
                </a:effectLst>
                <a:latin typeface="Work Sans Light" pitchFamily="2" charset="77"/>
              </a:rPr>
              <a:t> Felipe Pulido</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Omar Fernando </a:t>
            </a:r>
            <a:r>
              <a:rPr lang="es-ES" sz="1600" dirty="0" err="1">
                <a:solidFill>
                  <a:schemeClr val="bg1"/>
                </a:solidFill>
                <a:effectLst>
                  <a:outerShdw blurRad="38100" dist="38100" dir="2700000" algn="tl">
                    <a:srgbClr val="000000">
                      <a:alpha val="43137"/>
                    </a:srgbClr>
                  </a:outerShdw>
                </a:effectLst>
                <a:latin typeface="Work Sans Light" pitchFamily="2" charset="77"/>
              </a:rPr>
              <a:t>Bohorquez</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Diego Alexander Diaz</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Jaime Olaya </a:t>
            </a:r>
            <a:r>
              <a:rPr lang="es-ES" sz="1600" dirty="0" err="1">
                <a:solidFill>
                  <a:schemeClr val="bg1"/>
                </a:solidFill>
                <a:effectLst>
                  <a:outerShdw blurRad="38100" dist="38100" dir="2700000" algn="tl">
                    <a:srgbClr val="000000">
                      <a:alpha val="43137"/>
                    </a:srgbClr>
                  </a:outerShdw>
                </a:effectLst>
                <a:latin typeface="Work Sans Light" pitchFamily="2" charset="77"/>
              </a:rPr>
              <a:t>Hernandez</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Joan </a:t>
            </a:r>
            <a:r>
              <a:rPr lang="es-ES" sz="1600" dirty="0" err="1">
                <a:solidFill>
                  <a:schemeClr val="bg1"/>
                </a:solidFill>
                <a:effectLst>
                  <a:outerShdw blurRad="38100" dist="38100" dir="2700000" algn="tl">
                    <a:srgbClr val="000000">
                      <a:alpha val="43137"/>
                    </a:srgbClr>
                  </a:outerShdw>
                </a:effectLst>
                <a:latin typeface="Work Sans Light" pitchFamily="2" charset="77"/>
              </a:rPr>
              <a:t>Stiven</a:t>
            </a:r>
            <a:r>
              <a:rPr lang="es-ES" sz="1600" dirty="0">
                <a:solidFill>
                  <a:schemeClr val="bg1"/>
                </a:solidFill>
                <a:effectLst>
                  <a:outerShdw blurRad="38100" dist="38100" dir="2700000" algn="tl">
                    <a:srgbClr val="000000">
                      <a:alpha val="43137"/>
                    </a:srgbClr>
                  </a:outerShdw>
                </a:effectLst>
                <a:latin typeface="Work Sans Light" pitchFamily="2" charset="77"/>
              </a:rPr>
              <a:t> </a:t>
            </a:r>
            <a:r>
              <a:rPr lang="es-ES" sz="1600" dirty="0" err="1">
                <a:solidFill>
                  <a:schemeClr val="bg1"/>
                </a:solidFill>
                <a:effectLst>
                  <a:outerShdw blurRad="38100" dist="38100" dir="2700000" algn="tl">
                    <a:srgbClr val="000000">
                      <a:alpha val="43137"/>
                    </a:srgbClr>
                  </a:outerShdw>
                </a:effectLst>
                <a:latin typeface="Work Sans Light" pitchFamily="2" charset="77"/>
              </a:rPr>
              <a:t>Ramirez</a:t>
            </a:r>
            <a:endParaRPr lang="es-ES"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361429" y="1873782"/>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315710" y="1548897"/>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1145896" y="2563794"/>
            <a:ext cx="3854368" cy="4278094"/>
          </a:xfrm>
          <a:prstGeom prst="rect">
            <a:avLst/>
          </a:prstGeom>
          <a:noFill/>
        </p:spPr>
        <p:txBody>
          <a:bodyPr wrap="square" rtlCol="0">
            <a:spAutoFit/>
          </a:bodyPr>
          <a:lstStyle/>
          <a:p>
            <a:pPr algn="just"/>
            <a:r>
              <a:rPr lang="es-MX" sz="1600" dirty="0">
                <a:latin typeface="Work Sans Light" pitchFamily="2" charset="77"/>
              </a:rPr>
              <a:t>Real </a:t>
            </a:r>
            <a:r>
              <a:rPr lang="es-MX" sz="1600" dirty="0" err="1">
                <a:latin typeface="Work Sans Light" pitchFamily="2" charset="77"/>
              </a:rPr>
              <a:t>Shoes</a:t>
            </a:r>
            <a:r>
              <a:rPr lang="es-MX" sz="1600" dirty="0">
                <a:latin typeface="Work Sans Light" pitchFamily="2" charset="77"/>
              </a:rPr>
              <a:t> es una empresa en crecimiento, se dedica a la compra y venta de calzado. Sin embargo, su operación de forma manual genera atrasos en el control de inventario y facturación, lo que afecta la eficiencia en la atención al cliente. Teniendo en cuenta lo anterior, es necesario considerar soluciones para mejorar la gestión y brindar un mejor servicio para la satisfacción de sus clientes.</a:t>
            </a:r>
          </a:p>
          <a:p>
            <a:pPr algn="just"/>
            <a:endParaRPr lang="es-ES" sz="1600" dirty="0">
              <a:latin typeface="Work Sans Light" pitchFamily="2" charset="77"/>
            </a:endParaRPr>
          </a:p>
          <a:p>
            <a:pPr algn="just"/>
            <a:r>
              <a:rPr lang="es-ES" sz="1600" dirty="0">
                <a:latin typeface="Work Sans Light" pitchFamily="2" charset="77"/>
              </a:rPr>
              <a:t>A continuación encontrara problema, Objetivos, Justificación, alcance y delimitación de la empresa Real </a:t>
            </a:r>
            <a:r>
              <a:rPr lang="es-ES" sz="1600" dirty="0" err="1">
                <a:latin typeface="Work Sans Light" pitchFamily="2" charset="77"/>
              </a:rPr>
              <a:t>Shoes</a:t>
            </a:r>
            <a:r>
              <a:rPr lang="es-ES" sz="1600" dirty="0">
                <a:latin typeface="Work Sans Light" pitchFamily="2" charset="77"/>
              </a:rPr>
              <a:t>, con la definición del software.</a:t>
            </a:r>
            <a:endParaRPr lang="es-CO" sz="1600" dirty="0">
              <a:latin typeface="Work Sans Light" pitchFamily="2" charset="77"/>
            </a:endParaRPr>
          </a:p>
          <a:p>
            <a:endParaRPr lang="es-CO" sz="1600" dirty="0">
              <a:latin typeface="Work Sans Light" pitchFamily="2" charset="77"/>
            </a:endParaRP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7392364"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7000"/>
              </a:lnSpc>
              <a:spcAft>
                <a:spcPts val="800"/>
              </a:spcAft>
            </a:pPr>
            <a:r>
              <a:rPr lang="en-US" sz="44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Sistematización</a:t>
            </a:r>
            <a:r>
              <a:rPr lang="en-US" sz="44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de </a:t>
            </a:r>
            <a:r>
              <a:rPr lang="en-US" b="1" dirty="0" err="1">
                <a:solidFill>
                  <a:schemeClr val="bg1"/>
                </a:solidFill>
                <a:latin typeface="Calibri" panose="020F0502020204030204" pitchFamily="34" charset="0"/>
                <a:ea typeface="Calibri" panose="020F0502020204030204" pitchFamily="34" charset="0"/>
                <a:cs typeface="Times New Roman" panose="02020603050405020304" pitchFamily="18" charset="0"/>
              </a:rPr>
              <a:t>I</a:t>
            </a:r>
            <a:r>
              <a:rPr lang="en-US" sz="44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nventario</a:t>
            </a:r>
            <a:r>
              <a:rPr lang="en-US" sz="44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y </a:t>
            </a:r>
            <a:endParaRPr lang="es-CO" sz="4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sz="44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Facturación</a:t>
            </a:r>
            <a:r>
              <a:rPr lang="en-US" sz="44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n-US" sz="4400" b="1"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a:t>
            </a:r>
            <a:r>
              <a:rPr lang="en-US" sz="44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Real </a:t>
            </a:r>
            <a:r>
              <a:rPr lang="en-US" b="1" dirty="0">
                <a:solidFill>
                  <a:schemeClr val="bg1"/>
                </a:solidFill>
                <a:latin typeface="Calibri" panose="020F0502020204030204" pitchFamily="34" charset="0"/>
                <a:ea typeface="Calibri" panose="020F0502020204030204" pitchFamily="34" charset="0"/>
                <a:cs typeface="Times New Roman" panose="02020603050405020304" pitchFamily="18" charset="0"/>
              </a:rPr>
              <a:t>S</a:t>
            </a:r>
            <a:r>
              <a:rPr lang="en-US" sz="44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hoes</a:t>
            </a:r>
            <a:endParaRPr lang="es-CO" sz="4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CuadroTexto 4">
            <a:extLst>
              <a:ext uri="{FF2B5EF4-FFF2-40B4-BE49-F238E27FC236}">
                <a16:creationId xmlns:a16="http://schemas.microsoft.com/office/drawing/2014/main" id="{7779D7A8-BEDD-C9DB-4CEE-7225220AFBCD}"/>
              </a:ext>
            </a:extLst>
          </p:cNvPr>
          <p:cNvSpPr txBox="1"/>
          <p:nvPr/>
        </p:nvSpPr>
        <p:spPr>
          <a:xfrm>
            <a:off x="665301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pic>
        <p:nvPicPr>
          <p:cNvPr id="6" name="Imagen 5">
            <a:extLst>
              <a:ext uri="{FF2B5EF4-FFF2-40B4-BE49-F238E27FC236}">
                <a16:creationId xmlns:a16="http://schemas.microsoft.com/office/drawing/2014/main" id="{FD93EE42-A36B-4728-AEAE-2856249766DF}"/>
              </a:ext>
            </a:extLst>
          </p:cNvPr>
          <p:cNvPicPr>
            <a:picLocks noChangeAspect="1"/>
          </p:cNvPicPr>
          <p:nvPr/>
        </p:nvPicPr>
        <p:blipFill>
          <a:blip r:embed="rId3"/>
          <a:stretch>
            <a:fillRect/>
          </a:stretch>
        </p:blipFill>
        <p:spPr>
          <a:xfrm>
            <a:off x="3449871" y="3144943"/>
            <a:ext cx="1632441" cy="1427227"/>
          </a:xfrm>
          <a:prstGeom prst="rect">
            <a:avLst/>
          </a:prstGeom>
        </p:spPr>
      </p:pic>
      <p:pic>
        <p:nvPicPr>
          <p:cNvPr id="7" name="Imagen 6">
            <a:extLst>
              <a:ext uri="{FF2B5EF4-FFF2-40B4-BE49-F238E27FC236}">
                <a16:creationId xmlns:a16="http://schemas.microsoft.com/office/drawing/2014/main" id="{FFD271EA-27F6-478C-A76B-A80B1F79A9BD}"/>
              </a:ext>
            </a:extLst>
          </p:cNvPr>
          <p:cNvPicPr>
            <a:picLocks noChangeAspect="1"/>
          </p:cNvPicPr>
          <p:nvPr/>
        </p:nvPicPr>
        <p:blipFill>
          <a:blip r:embed="rId4"/>
          <a:stretch>
            <a:fillRect/>
          </a:stretch>
        </p:blipFill>
        <p:spPr>
          <a:xfrm>
            <a:off x="1648898" y="3144943"/>
            <a:ext cx="1444822" cy="1444822"/>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5755422"/>
          </a:xfrm>
          <a:prstGeom prst="rect">
            <a:avLst/>
          </a:prstGeom>
          <a:noFill/>
        </p:spPr>
        <p:txBody>
          <a:bodyPr wrap="square" lIns="91440" tIns="45720" rIns="91440" bIns="45720" rtlCol="0" anchor="t">
            <a:spAutoFit/>
          </a:bodyPr>
          <a:lstStyle/>
          <a:p>
            <a:endParaRPr lang="es-MX" sz="1600" dirty="0">
              <a:latin typeface="Work Sans Light" pitchFamily="2" charset="77"/>
            </a:endParaRPr>
          </a:p>
          <a:p>
            <a:endParaRPr lang="es-MX" sz="1600" dirty="0">
              <a:latin typeface="Work Sans Light"/>
            </a:endParaRPr>
          </a:p>
          <a:p>
            <a:r>
              <a:rPr lang="es-MX" sz="1600" dirty="0">
                <a:latin typeface="Work Sans Light"/>
              </a:rPr>
              <a:t>La Empresa Real </a:t>
            </a:r>
            <a:r>
              <a:rPr lang="es-MX" sz="1600" dirty="0" err="1">
                <a:latin typeface="Work Sans Light"/>
              </a:rPr>
              <a:t>Shoes</a:t>
            </a:r>
            <a:r>
              <a:rPr lang="es-MX" sz="1600" dirty="0">
                <a:latin typeface="Work Sans Light"/>
              </a:rPr>
              <a:t>, ubicada en la ciudad de Bogotá, dedicada a la comercialización de productos de calzado formal e informal.</a:t>
            </a:r>
            <a:endParaRPr lang="es-MX"/>
          </a:p>
          <a:p>
            <a:pPr marL="285750" indent="-285750">
              <a:buFont typeface="Arial" panose="020B0604020202020204" pitchFamily="34" charset="0"/>
              <a:buChar char="•"/>
            </a:pPr>
            <a:endParaRPr lang="es-MX" sz="1600" dirty="0">
              <a:latin typeface="Work Sans Light" pitchFamily="2" charset="77"/>
            </a:endParaRPr>
          </a:p>
          <a:p>
            <a:pPr algn="just">
              <a:buFont typeface="Arial" panose="020B0604020202020204" pitchFamily="34" charset="0"/>
            </a:pPr>
            <a:r>
              <a:rPr lang="es-MX" sz="1600" dirty="0">
                <a:latin typeface="Work Sans Light"/>
              </a:rPr>
              <a:t>De acuerdo con análisis y las técnicas utilizadas para la recolección de información que permite la identificación de la problemática en la empresa, se utiliza entrevista, encuestas realizadas a los diferentes colaboradores de diferentes áreas, evidenciando que el principal problema es la falta de un sistema de información automatizado que integre el modelo de negocio.</a:t>
            </a:r>
          </a:p>
          <a:p>
            <a:pPr marL="285750" indent="-285750" algn="just">
              <a:buFont typeface="Arial" panose="020B0604020202020204" pitchFamily="34" charset="0"/>
              <a:buChar char="•"/>
            </a:pPr>
            <a:endParaRPr lang="es-MX" sz="1600" dirty="0">
              <a:latin typeface="Work Sans Light"/>
              <a:ea typeface="+mn-lt"/>
              <a:cs typeface="+mn-lt"/>
            </a:endParaRPr>
          </a:p>
          <a:p>
            <a:pPr marL="285750" indent="-285750">
              <a:buFont typeface="Arial" panose="020B0604020202020204" pitchFamily="34" charset="0"/>
              <a:buChar char="•"/>
            </a:pPr>
            <a:endParaRPr lang="es-MX" sz="1600" dirty="0">
              <a:latin typeface="Work Sans Light" pitchFamily="2" charset="77"/>
              <a:ea typeface="+mn-lt"/>
              <a:cs typeface="+mn-lt"/>
            </a:endParaRPr>
          </a:p>
          <a:p>
            <a:r>
              <a:rPr lang="es-MX" sz="1600" dirty="0">
                <a:latin typeface="Work Sans Light"/>
              </a:rPr>
              <a:t>Las necesidades encontradas: </a:t>
            </a: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r>
              <a:rPr lang="es-MX" sz="1600" dirty="0">
                <a:latin typeface="Work Sans Light"/>
              </a:rPr>
              <a:t>Dificultad en el Control de Inventario: Falta de un sistema automatizado dificulta el control de inventario. lo que puede ocasionar una falta de existencias de productos más acogidos o en la acumulación de productos con menos rotación.</a:t>
            </a: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a:endParaRPr>
          </a:p>
          <a:p>
            <a:pPr marL="285750" indent="-285750">
              <a:buFont typeface="Arial" panose="020B0604020202020204" pitchFamily="34" charset="0"/>
              <a:buChar char="•"/>
            </a:pPr>
            <a:endParaRPr lang="es-MX" sz="1600" dirty="0">
              <a:latin typeface="Work Sans Light"/>
              <a:cs typeface="Calibri"/>
            </a:endParaRPr>
          </a:p>
          <a:p>
            <a:pPr marL="285750" indent="-285750">
              <a:buFont typeface="Arial" panose="020B0604020202020204" pitchFamily="34" charset="0"/>
              <a:buChar char="•"/>
            </a:pPr>
            <a:endParaRPr lang="es-MX" sz="1600" dirty="0">
              <a:latin typeface="Work Sans Light"/>
              <a:cs typeface="Calibri"/>
            </a:endParaRPr>
          </a:p>
          <a:p>
            <a:pPr marL="285750" indent="-285750">
              <a:buFont typeface="Arial" panose="020B0604020202020204" pitchFamily="34" charset="0"/>
              <a:buChar char="•"/>
            </a:pPr>
            <a:endParaRPr lang="es-MX" sz="1600" dirty="0">
              <a:latin typeface="Work Sans Light"/>
              <a:cs typeface="Calibri"/>
            </a:endParaRPr>
          </a:p>
          <a:p>
            <a:pPr marL="285750" indent="-285750">
              <a:buFont typeface="Arial" panose="020B0604020202020204" pitchFamily="34" charset="0"/>
              <a:buChar char="•"/>
            </a:pPr>
            <a:endParaRPr lang="es-MX" sz="1600" dirty="0">
              <a:latin typeface="Work Sans Light" pitchFamily="2" charset="77"/>
            </a:endParaRPr>
          </a:p>
        </p:txBody>
      </p:sp>
      <p:pic>
        <p:nvPicPr>
          <p:cNvPr id="7" name="Imagen 6">
            <a:extLst>
              <a:ext uri="{FF2B5EF4-FFF2-40B4-BE49-F238E27FC236}">
                <a16:creationId xmlns:a16="http://schemas.microsoft.com/office/drawing/2014/main" id="{FA4DC259-676B-44CA-8BC0-40D830350C5A}"/>
              </a:ext>
            </a:extLst>
          </p:cNvPr>
          <p:cNvPicPr>
            <a:picLocks noChangeAspect="1"/>
          </p:cNvPicPr>
          <p:nvPr/>
        </p:nvPicPr>
        <p:blipFill>
          <a:blip r:embed="rId2"/>
          <a:stretch>
            <a:fillRect/>
          </a:stretch>
        </p:blipFill>
        <p:spPr>
          <a:xfrm>
            <a:off x="8788416" y="430114"/>
            <a:ext cx="769012" cy="769012"/>
          </a:xfrm>
          <a:prstGeom prst="rect">
            <a:avLst/>
          </a:prstGeom>
        </p:spPr>
      </p:pic>
      <p:pic>
        <p:nvPicPr>
          <p:cNvPr id="8" name="Imagen 7">
            <a:extLst>
              <a:ext uri="{FF2B5EF4-FFF2-40B4-BE49-F238E27FC236}">
                <a16:creationId xmlns:a16="http://schemas.microsoft.com/office/drawing/2014/main" id="{7D04BE2A-E829-4BAA-8112-34AAD0619B10}"/>
              </a:ext>
            </a:extLst>
          </p:cNvPr>
          <p:cNvPicPr>
            <a:picLocks noChangeAspect="1"/>
          </p:cNvPicPr>
          <p:nvPr/>
        </p:nvPicPr>
        <p:blipFill>
          <a:blip r:embed="rId3"/>
          <a:stretch>
            <a:fillRect/>
          </a:stretch>
        </p:blipFill>
        <p:spPr>
          <a:xfrm>
            <a:off x="9914764" y="430114"/>
            <a:ext cx="800713" cy="700055"/>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a:rPr>
              <a:t>Problema</a:t>
            </a:r>
            <a:r>
              <a:rPr lang="es-CO" dirty="0">
                <a:solidFill>
                  <a:srgbClr val="000000"/>
                </a:solidFill>
                <a:latin typeface="Times New Roman"/>
                <a:cs typeface="Times New Roman"/>
              </a:rPr>
              <a:t> </a:t>
            </a:r>
            <a:endParaRPr lang="es-ES" dirty="0"/>
          </a:p>
        </p:txBody>
      </p:sp>
      <p:sp>
        <p:nvSpPr>
          <p:cNvPr id="6" name="CuadroTexto 5">
            <a:extLst>
              <a:ext uri="{FF2B5EF4-FFF2-40B4-BE49-F238E27FC236}">
                <a16:creationId xmlns:a16="http://schemas.microsoft.com/office/drawing/2014/main" id="{AF636D40-6663-725B-8E0D-34BDB07692AF}"/>
              </a:ext>
            </a:extLst>
          </p:cNvPr>
          <p:cNvSpPr txBox="1"/>
          <p:nvPr/>
        </p:nvSpPr>
        <p:spPr>
          <a:xfrm>
            <a:off x="458617" y="2731445"/>
            <a:ext cx="11447293" cy="584775"/>
          </a:xfrm>
          <a:prstGeom prst="rect">
            <a:avLst/>
          </a:prstGeom>
          <a:noFill/>
        </p:spPr>
        <p:txBody>
          <a:bodyPr wrap="square" lIns="91440" tIns="45720" rIns="91440" bIns="45720" rtlCol="0" anchor="t">
            <a:spAutoFit/>
          </a:bodyPr>
          <a:lstStyle/>
          <a:p>
            <a:pPr marL="285750" indent="-285750">
              <a:buFont typeface="Arial,Sans-Serif"/>
              <a:buChar char="•"/>
            </a:pPr>
            <a:endParaRPr lang="es-MX" sz="1600" dirty="0">
              <a:latin typeface="Arial"/>
              <a:cs typeface="Arial"/>
            </a:endParaRPr>
          </a:p>
          <a:p>
            <a:r>
              <a:rPr lang="es-MX" sz="1600" dirty="0">
                <a:latin typeface="Work Sans Light"/>
              </a:rPr>
              <a:t>Los Procesos en los que se va a intervenir : Proceso de facturación e inventario</a:t>
            </a:r>
            <a:endParaRPr lang="es-CO" sz="1600" dirty="0">
              <a:latin typeface="Work Sans Light"/>
            </a:endParaRPr>
          </a:p>
        </p:txBody>
      </p:sp>
      <p:pic>
        <p:nvPicPr>
          <p:cNvPr id="7" name="Imagen 6" descr="Imagen que contiene Logotipo&#10;&#10;Descripción generada automáticamente">
            <a:extLst>
              <a:ext uri="{FF2B5EF4-FFF2-40B4-BE49-F238E27FC236}">
                <a16:creationId xmlns:a16="http://schemas.microsoft.com/office/drawing/2014/main" id="{A74813F3-5A8E-B7CE-F70F-AEEB7F976B3A}"/>
              </a:ext>
            </a:extLst>
          </p:cNvPr>
          <p:cNvPicPr>
            <a:picLocks noChangeAspect="1"/>
          </p:cNvPicPr>
          <p:nvPr/>
        </p:nvPicPr>
        <p:blipFill>
          <a:blip r:embed="rId3"/>
          <a:stretch>
            <a:fillRect/>
          </a:stretch>
        </p:blipFill>
        <p:spPr>
          <a:xfrm>
            <a:off x="8788416" y="372605"/>
            <a:ext cx="869653" cy="826521"/>
          </a:xfrm>
          <a:prstGeom prst="rect">
            <a:avLst/>
          </a:prstGeom>
        </p:spPr>
      </p:pic>
      <p:pic>
        <p:nvPicPr>
          <p:cNvPr id="9" name="Imagen 8">
            <a:extLst>
              <a:ext uri="{FF2B5EF4-FFF2-40B4-BE49-F238E27FC236}">
                <a16:creationId xmlns:a16="http://schemas.microsoft.com/office/drawing/2014/main" id="{AD86F3CF-B4DF-53B3-EA23-8DE8F87CA530}"/>
              </a:ext>
            </a:extLst>
          </p:cNvPr>
          <p:cNvPicPr>
            <a:picLocks noChangeAspect="1"/>
          </p:cNvPicPr>
          <p:nvPr/>
        </p:nvPicPr>
        <p:blipFill>
          <a:blip r:embed="rId4"/>
          <a:stretch>
            <a:fillRect/>
          </a:stretch>
        </p:blipFill>
        <p:spPr>
          <a:xfrm>
            <a:off x="9914764" y="372605"/>
            <a:ext cx="886977" cy="757564"/>
          </a:xfrm>
          <a:prstGeom prst="rect">
            <a:avLst/>
          </a:prstGeom>
        </p:spPr>
      </p:pic>
      <p:sp>
        <p:nvSpPr>
          <p:cNvPr id="10" name="CuadroTexto 9">
            <a:extLst>
              <a:ext uri="{FF2B5EF4-FFF2-40B4-BE49-F238E27FC236}">
                <a16:creationId xmlns:a16="http://schemas.microsoft.com/office/drawing/2014/main" id="{2FC5B311-02CA-C425-0EB2-9C30AE73E39D}"/>
              </a:ext>
            </a:extLst>
          </p:cNvPr>
          <p:cNvSpPr txBox="1"/>
          <p:nvPr/>
        </p:nvSpPr>
        <p:spPr>
          <a:xfrm>
            <a:off x="461766" y="2002118"/>
            <a:ext cx="1114724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s-MX" sz="1600" dirty="0">
                <a:latin typeface="Work Sans Light"/>
              </a:rPr>
              <a:t>Problemas de Facturación: La facturación manual puede generar errores de escritura al igual que retrasos en el envío de facturas a los clientes, lo que podría ocasionar un mal reconocimiento frente a otros clientes.</a:t>
            </a:r>
            <a:endParaRPr lang="es-ES" sz="1600" dirty="0">
              <a:latin typeface="Work Sans Light"/>
            </a:endParaRPr>
          </a:p>
        </p:txBody>
      </p:sp>
    </p:spTree>
    <p:extLst>
      <p:ext uri="{BB962C8B-B14F-4D97-AF65-F5344CB8AC3E}">
        <p14:creationId xmlns:p14="http://schemas.microsoft.com/office/powerpoint/2010/main" val="1500403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286827"/>
            <a:ext cx="5042916" cy="830997"/>
          </a:xfrm>
          <a:prstGeom prst="rect">
            <a:avLst/>
          </a:prstGeom>
          <a:noFill/>
        </p:spPr>
        <p:txBody>
          <a:bodyPr wrap="square" lIns="91440" tIns="45720" rIns="91440" bIns="45720" rtlCol="0" anchor="t">
            <a:spAutoFit/>
          </a:bodyPr>
          <a:lstStyle/>
          <a:p>
            <a:r>
              <a:rPr lang="es-MX" sz="1600">
                <a:latin typeface="Work Sans Light"/>
              </a:rPr>
              <a:t>Desarrollar un Sistema de Información Web de inventario y facturación para el apoyo en los procesos de la Empresa Real </a:t>
            </a:r>
            <a:r>
              <a:rPr lang="es-MX" sz="1600" err="1">
                <a:latin typeface="Work Sans Light"/>
              </a:rPr>
              <a:t>Shoes</a:t>
            </a:r>
            <a:r>
              <a:rPr lang="es-MX" sz="1600">
                <a:latin typeface="Work Sans Light"/>
              </a:rPr>
              <a:t>.</a:t>
            </a:r>
            <a:endParaRPr lang="es-CO" sz="1600">
              <a:latin typeface="Work Sans Light"/>
            </a:endParaRP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2"/>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59678" y="2888203"/>
            <a:ext cx="4350154"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a:rPr>
              <a:t>Objetivos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2062103"/>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s-MX" sz="1600">
                <a:latin typeface="Work Sans Light"/>
              </a:rPr>
              <a:t>Gestionar los usuarios de la Empresa </a:t>
            </a:r>
            <a:r>
              <a:rPr lang="es-MX" sz="1600" err="1">
                <a:latin typeface="Work Sans Light"/>
              </a:rPr>
              <a:t>RealShoes</a:t>
            </a:r>
            <a:r>
              <a:rPr lang="es-MX" sz="1600">
                <a:latin typeface="Work Sans Light"/>
              </a:rPr>
              <a:t>.</a:t>
            </a:r>
            <a:endParaRPr lang="es-MX" sz="1600" dirty="0">
              <a:latin typeface="Work Sans Light" pitchFamily="2" charset="77"/>
            </a:endParaRPr>
          </a:p>
          <a:p>
            <a:pPr marL="285750" indent="-285750">
              <a:buFont typeface="Arial" panose="020B0604020202020204" pitchFamily="34" charset="0"/>
              <a:buChar char="•"/>
            </a:pPr>
            <a:r>
              <a:rPr lang="es-MX" sz="1600">
                <a:latin typeface="Work Sans Light"/>
              </a:rPr>
              <a:t>Gestionar el inventario de la Empresa </a:t>
            </a:r>
            <a:r>
              <a:rPr lang="es-MX" sz="1600" err="1">
                <a:latin typeface="Work Sans Light"/>
              </a:rPr>
              <a:t>RealShoes</a:t>
            </a:r>
            <a:r>
              <a:rPr lang="es-MX" sz="1600">
                <a:latin typeface="Work Sans Light"/>
              </a:rPr>
              <a:t>.</a:t>
            </a:r>
          </a:p>
          <a:p>
            <a:pPr marL="285750" indent="-285750">
              <a:buFont typeface="Arial" panose="020B0604020202020204" pitchFamily="34" charset="0"/>
              <a:buChar char="•"/>
            </a:pPr>
            <a:r>
              <a:rPr lang="es-MX" sz="1600">
                <a:latin typeface="Work Sans Light"/>
              </a:rPr>
              <a:t>Gestionar la facturación de la Empresa </a:t>
            </a:r>
            <a:r>
              <a:rPr lang="es-MX" sz="1600" err="1">
                <a:latin typeface="Work Sans Light"/>
              </a:rPr>
              <a:t>RealShoes</a:t>
            </a:r>
            <a:r>
              <a:rPr lang="es-MX" sz="1600">
                <a:latin typeface="Work Sans Light"/>
              </a:rPr>
              <a:t>.</a:t>
            </a:r>
          </a:p>
          <a:p>
            <a:pPr marL="285750" indent="-285750">
              <a:buFont typeface="Arial" panose="020B0604020202020204" pitchFamily="34" charset="0"/>
              <a:buChar char="•"/>
            </a:pPr>
            <a:r>
              <a:rPr lang="es-MX" sz="1600">
                <a:latin typeface="Work Sans Light"/>
              </a:rPr>
              <a:t>Gestionar los reportes gráficos e impresos de la Empresa </a:t>
            </a:r>
            <a:r>
              <a:rPr lang="es-MX" sz="1600" err="1">
                <a:latin typeface="Work Sans Light"/>
              </a:rPr>
              <a:t>RealShoes</a:t>
            </a:r>
            <a:r>
              <a:rPr lang="es-MX" sz="1600">
                <a:latin typeface="Work Sans Light"/>
              </a:rPr>
              <a:t>.</a:t>
            </a:r>
            <a:endParaRPr lang="es-MX" sz="1600" dirty="0">
              <a:latin typeface="Work Sans Light" pitchFamily="2" charset="77"/>
            </a:endParaRPr>
          </a:p>
        </p:txBody>
      </p:sp>
    </p:spTree>
    <p:extLst>
      <p:ext uri="{BB962C8B-B14F-4D97-AF65-F5344CB8AC3E}">
        <p14:creationId xmlns:p14="http://schemas.microsoft.com/office/powerpoint/2010/main" val="591205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4524315"/>
          </a:xfrm>
          <a:prstGeom prst="rect">
            <a:avLst/>
          </a:prstGeom>
          <a:noFill/>
        </p:spPr>
        <p:txBody>
          <a:bodyPr wrap="square" lIns="91440" tIns="45720" rIns="91440" bIns="45720" rtlCol="0" anchor="t">
            <a:spAutoFit/>
          </a:bodyPr>
          <a:lstStyle/>
          <a:p>
            <a:endParaRPr lang="es-MX" sz="1600" dirty="0">
              <a:latin typeface="Work Sans Light" pitchFamily="2" charset="77"/>
            </a:endParaRPr>
          </a:p>
          <a:p>
            <a:endParaRPr lang="es-MX" sz="1600" dirty="0">
              <a:latin typeface="Work Sans Light" pitchFamily="2" charset="77"/>
            </a:endParaRPr>
          </a:p>
          <a:p>
            <a:pPr marL="285750" indent="-285750">
              <a:buFont typeface="Arial" panose="020B0604020202020204" pitchFamily="34" charset="0"/>
              <a:buChar char="•"/>
            </a:pPr>
            <a:r>
              <a:rPr lang="es-MX" sz="1600" dirty="0">
                <a:latin typeface="Work Sans Light"/>
              </a:rPr>
              <a:t>La solución: Se propone el desarrollo de un Sistema de Información Web denominado </a:t>
            </a:r>
            <a:r>
              <a:rPr lang="es-MX" sz="1600" dirty="0" err="1">
                <a:latin typeface="Work Sans Light"/>
              </a:rPr>
              <a:t>RealShoes</a:t>
            </a:r>
            <a:r>
              <a:rPr lang="es-MX" sz="1600" dirty="0">
                <a:latin typeface="Work Sans Light"/>
              </a:rPr>
              <a:t> que sirva como herramienta software de apoyo al seguimiento de los procesos de manejo de inventarios y facturación. </a:t>
            </a: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r>
              <a:rPr lang="es-MX" sz="1600" dirty="0">
                <a:latin typeface="Work Sans Light"/>
              </a:rPr>
              <a:t>La importancia del Sistema: Permitirá la gestión de los clientes, empleados, administradores como usuarios de la Empresa </a:t>
            </a:r>
            <a:r>
              <a:rPr lang="es-MX" sz="1600" dirty="0" err="1">
                <a:latin typeface="Work Sans Light"/>
              </a:rPr>
              <a:t>RealShoes</a:t>
            </a:r>
            <a:r>
              <a:rPr lang="es-MX" sz="1600" dirty="0">
                <a:latin typeface="Work Sans Light"/>
              </a:rPr>
              <a:t>. En el módulo de inventarios los perfiles administrador y empleado podrán agregar nuevos productos, actualizarlos obtenerlos por código de identificación y desactivarlos o eliminarlos según desee el administrador lo cual impactará en el aseguramiento de la información, reducirá los tiempos de procesos.. En el módulo de facturación el perfil cliente (estándar) podrá pagar los productos seleccionados  podrán seleccionar productos  [acciones del Sistema (beneficios comparados con las necesidades encontradas)]. Finalmente, facilitará la gestión de reportes gráficos e impresos, necesarios para la toma de decisiones del personal administrativo de la Empresa [Nombre Empresa]. </a:t>
            </a: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r>
              <a:rPr lang="es-MX" sz="1600" dirty="0">
                <a:latin typeface="Work Sans Light" pitchFamily="2" charset="77"/>
              </a:rPr>
              <a:t>El aporte al Sector: El Sistema [Nombre Empresa] servirá como aporte al sector [Sector], como [importancia para el Sector].</a:t>
            </a: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b="1" dirty="0">
              <a:latin typeface="Work Sans Light" pitchFamily="2" charset="77"/>
            </a:endParaRPr>
          </a:p>
        </p:txBody>
      </p:sp>
      <p:pic>
        <p:nvPicPr>
          <p:cNvPr id="7" name="Imagen 6" descr="Imagen que contiene Logotipo&#10;&#10;Descripción generada automáticamente">
            <a:extLst>
              <a:ext uri="{FF2B5EF4-FFF2-40B4-BE49-F238E27FC236}">
                <a16:creationId xmlns:a16="http://schemas.microsoft.com/office/drawing/2014/main" id="{16D9E046-D24E-09AC-41AE-6DA38360119F}"/>
              </a:ext>
            </a:extLst>
          </p:cNvPr>
          <p:cNvPicPr>
            <a:picLocks noChangeAspect="1"/>
          </p:cNvPicPr>
          <p:nvPr/>
        </p:nvPicPr>
        <p:blipFill>
          <a:blip r:embed="rId2"/>
          <a:stretch>
            <a:fillRect/>
          </a:stretch>
        </p:blipFill>
        <p:spPr>
          <a:xfrm>
            <a:off x="8802794" y="430114"/>
            <a:ext cx="869653" cy="826521"/>
          </a:xfrm>
          <a:prstGeom prst="rect">
            <a:avLst/>
          </a:prstGeom>
        </p:spPr>
      </p:pic>
      <p:pic>
        <p:nvPicPr>
          <p:cNvPr id="9" name="Imagen 8" descr="Imagen que contiene Texto&#10;&#10;Descripción generada automáticamente">
            <a:extLst>
              <a:ext uri="{FF2B5EF4-FFF2-40B4-BE49-F238E27FC236}">
                <a16:creationId xmlns:a16="http://schemas.microsoft.com/office/drawing/2014/main" id="{9772C164-FE2F-FAFA-654B-3854C0C0B72C}"/>
              </a:ext>
            </a:extLst>
          </p:cNvPr>
          <p:cNvPicPr>
            <a:picLocks noChangeAspect="1"/>
          </p:cNvPicPr>
          <p:nvPr/>
        </p:nvPicPr>
        <p:blipFill>
          <a:blip r:embed="rId3"/>
          <a:stretch>
            <a:fillRect/>
          </a:stretch>
        </p:blipFill>
        <p:spPr>
          <a:xfrm>
            <a:off x="9914764" y="430114"/>
            <a:ext cx="829468" cy="700055"/>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3539430"/>
          </a:xfrm>
          <a:prstGeom prst="rect">
            <a:avLst/>
          </a:prstGeom>
          <a:noFill/>
        </p:spPr>
        <p:txBody>
          <a:bodyPr wrap="square" lIns="91440" tIns="45720" rIns="91440" bIns="45720" rtlCol="0" anchor="t">
            <a:spAutoFit/>
          </a:bodyPr>
          <a:lstStyle/>
          <a:p>
            <a:endParaRPr lang="es-MX" sz="1600" dirty="0">
              <a:latin typeface="Work Sans Light"/>
              <a:cs typeface="Arial"/>
            </a:endParaRPr>
          </a:p>
          <a:p>
            <a:endParaRPr lang="es-MX" sz="1600" dirty="0">
              <a:latin typeface="Work Sans Light"/>
              <a:cs typeface="Arial"/>
            </a:endParaRPr>
          </a:p>
          <a:p>
            <a:pPr marL="285750" indent="-285750">
              <a:buFont typeface="Arial" panose="020B0604020202020204" pitchFamily="34" charset="0"/>
              <a:buChar char="•"/>
            </a:pPr>
            <a:r>
              <a:rPr lang="es-MX" sz="1600" dirty="0">
                <a:latin typeface="Work Sans Light"/>
                <a:cs typeface="Arial"/>
              </a:rPr>
              <a:t>El sistema de información realizara el almacenamiento, conexión e interacción con usuarios por medio de una aplicación web, en la cual se podrán registrar productos, impresión de tablas con valores, mostrar clientes, venta y  visualización e impresión de facturación, teniendo un control de inventario en tiempo real </a:t>
            </a:r>
          </a:p>
          <a:p>
            <a:pPr marL="285750" indent="-285750">
              <a:buFont typeface="Arial" panose="020B0604020202020204" pitchFamily="34" charset="0"/>
              <a:buChar char="•"/>
            </a:pPr>
            <a:endParaRPr lang="es-MX" sz="1600" dirty="0">
              <a:latin typeface="Work Sans Light"/>
              <a:cs typeface="Arial"/>
            </a:endParaRPr>
          </a:p>
          <a:p>
            <a:pPr marL="285750" indent="-285750">
              <a:buFont typeface="Arial" panose="020B0604020202020204" pitchFamily="34" charset="0"/>
              <a:buChar char="•"/>
            </a:pPr>
            <a:r>
              <a:rPr lang="es-MX" sz="1600" dirty="0">
                <a:latin typeface="Work Sans Light"/>
                <a:cs typeface="Arial"/>
              </a:rPr>
              <a:t>Operaciones que NO va hacer el Sistema es imprimir reportes de consulta cantidades especificas</a:t>
            </a:r>
            <a:endParaRPr lang="es-MX" dirty="0"/>
          </a:p>
          <a:p>
            <a:pPr marL="285750" indent="-285750">
              <a:buFont typeface="Arial" panose="020B0604020202020204" pitchFamily="34" charset="0"/>
              <a:buChar char="•"/>
            </a:pPr>
            <a:endParaRPr lang="es-MX" sz="1600" dirty="0">
              <a:latin typeface="Work Sans Light"/>
              <a:cs typeface="Arial"/>
            </a:endParaRPr>
          </a:p>
          <a:p>
            <a:pPr marL="285750" indent="-285750">
              <a:buFont typeface="Arial" panose="020B0604020202020204" pitchFamily="34" charset="0"/>
              <a:buChar char="•"/>
            </a:pPr>
            <a:endParaRPr lang="es-MX" sz="1600" dirty="0">
              <a:latin typeface="Work Sans Light"/>
              <a:cs typeface="Arial"/>
            </a:endParaRPr>
          </a:p>
          <a:p>
            <a:pPr marL="285750" indent="-285750">
              <a:buFont typeface="Arial" panose="020B0604020202020204" pitchFamily="34" charset="0"/>
              <a:buChar char="•"/>
            </a:pPr>
            <a:r>
              <a:rPr lang="es-MX" sz="1600" dirty="0">
                <a:latin typeface="Work Sans Light"/>
                <a:cs typeface="Arial"/>
              </a:rPr>
              <a:t>Tecnologías: En la arquitectura de Software se empleará mediante el modelo Vista controlador, haciendo uso de PDO y OOP. En el </a:t>
            </a:r>
            <a:r>
              <a:rPr lang="es-MX" sz="1600" dirty="0" err="1">
                <a:latin typeface="Work Sans Light"/>
                <a:ea typeface="+mn-lt"/>
                <a:cs typeface="Arial"/>
              </a:rPr>
              <a:t>Frond-End</a:t>
            </a:r>
            <a:r>
              <a:rPr lang="es-MX" sz="1600" dirty="0">
                <a:latin typeface="Work Sans Light"/>
                <a:cs typeface="Arial"/>
              </a:rPr>
              <a:t> se hará uso de la plantilla ESHOP, ADMINLTE (Plantillas basadas en </a:t>
            </a:r>
            <a:r>
              <a:rPr lang="es-MX" sz="1600" dirty="0" err="1">
                <a:latin typeface="Work Sans Light"/>
                <a:cs typeface="Arial"/>
              </a:rPr>
              <a:t>html</a:t>
            </a:r>
            <a:r>
              <a:rPr lang="es-MX" sz="1600" dirty="0">
                <a:latin typeface="Work Sans Light"/>
                <a:cs typeface="Arial"/>
              </a:rPr>
              <a:t>, </a:t>
            </a:r>
            <a:r>
              <a:rPr lang="es-MX" sz="1600" dirty="0" err="1">
                <a:latin typeface="Work Sans Light"/>
                <a:cs typeface="Arial"/>
              </a:rPr>
              <a:t>Css</a:t>
            </a:r>
            <a:r>
              <a:rPr lang="es-MX" sz="1600" dirty="0">
                <a:latin typeface="Work Sans Light"/>
                <a:cs typeface="Arial"/>
              </a:rPr>
              <a:t>, JavaScript) en el Back-</a:t>
            </a:r>
            <a:r>
              <a:rPr lang="es-MX" sz="1600" dirty="0" err="1">
                <a:latin typeface="Work Sans Light"/>
                <a:cs typeface="Arial"/>
              </a:rPr>
              <a:t>End</a:t>
            </a:r>
            <a:r>
              <a:rPr lang="es-MX" sz="1600" dirty="0">
                <a:latin typeface="Work Sans Light"/>
                <a:cs typeface="Arial"/>
              </a:rPr>
              <a:t> se usará PHP 8.2, </a:t>
            </a:r>
            <a:r>
              <a:rPr lang="es-MX" sz="1600" dirty="0" err="1">
                <a:latin typeface="Work Sans Light"/>
                <a:cs typeface="Arial"/>
              </a:rPr>
              <a:t>Mysql</a:t>
            </a:r>
            <a:r>
              <a:rPr lang="es-MX" sz="1600" dirty="0">
                <a:latin typeface="Work Sans Light"/>
                <a:cs typeface="Arial"/>
              </a:rPr>
              <a:t> 8.0 , en cuanto a librerías, se usarán </a:t>
            </a:r>
            <a:r>
              <a:rPr lang="es-MX" sz="1600" dirty="0" err="1">
                <a:latin typeface="Work Sans Light"/>
                <a:cs typeface="Arial"/>
              </a:rPr>
              <a:t>Boostraptversion</a:t>
            </a:r>
            <a:r>
              <a:rPr lang="es-MX" sz="1600" dirty="0">
                <a:latin typeface="Work Sans Light"/>
                <a:cs typeface="Arial"/>
              </a:rPr>
              <a:t> 5, </a:t>
            </a:r>
            <a:r>
              <a:rPr lang="es-MX" sz="1600" dirty="0" err="1">
                <a:latin typeface="Work Sans Light"/>
                <a:cs typeface="Arial"/>
              </a:rPr>
              <a:t>Datatable</a:t>
            </a:r>
            <a:r>
              <a:rPr lang="es-MX" sz="1600" dirty="0">
                <a:latin typeface="Work Sans Light"/>
                <a:cs typeface="Arial"/>
              </a:rPr>
              <a:t>, </a:t>
            </a:r>
            <a:r>
              <a:rPr lang="es-MX" sz="1600" dirty="0" err="1">
                <a:latin typeface="Work Sans Light"/>
                <a:cs typeface="Arial"/>
              </a:rPr>
              <a:t>php</a:t>
            </a:r>
            <a:r>
              <a:rPr lang="es-MX" sz="1600" dirty="0">
                <a:latin typeface="Work Sans Light"/>
                <a:cs typeface="Arial"/>
              </a:rPr>
              <a:t> </a:t>
            </a:r>
            <a:r>
              <a:rPr lang="es-MX" sz="1600" dirty="0" err="1">
                <a:latin typeface="Work Sans Light"/>
                <a:cs typeface="Arial"/>
              </a:rPr>
              <a:t>mailer</a:t>
            </a:r>
            <a:r>
              <a:rPr lang="es-MX" sz="1600" dirty="0">
                <a:latin typeface="Work Sans Light"/>
                <a:cs typeface="Arial"/>
              </a:rPr>
              <a:t>, </a:t>
            </a:r>
            <a:r>
              <a:rPr lang="es-MX" sz="1600" dirty="0" err="1">
                <a:latin typeface="Work Sans Light"/>
                <a:cs typeface="Arial"/>
              </a:rPr>
              <a:t>fontawesome</a:t>
            </a:r>
            <a:r>
              <a:rPr lang="es-MX" sz="1600" dirty="0">
                <a:latin typeface="Work Sans Light"/>
                <a:cs typeface="Arial"/>
              </a:rPr>
              <a:t>, FPDF, hosting de almacenamiento en Azure.</a:t>
            </a:r>
          </a:p>
          <a:p>
            <a:pPr marL="285750" indent="-285750">
              <a:buFont typeface="Arial" panose="020B0604020202020204" pitchFamily="34" charset="0"/>
              <a:buChar char="•"/>
            </a:pPr>
            <a:endParaRPr lang="es-MX" sz="1600" dirty="0">
              <a:latin typeface="Work Sans Light"/>
              <a:cs typeface="Arial"/>
            </a:endParaRPr>
          </a:p>
        </p:txBody>
      </p:sp>
      <p:pic>
        <p:nvPicPr>
          <p:cNvPr id="7" name="Imagen 6" descr="Imagen que contiene Texto&#10;&#10;Descripción generada automáticamente">
            <a:extLst>
              <a:ext uri="{FF2B5EF4-FFF2-40B4-BE49-F238E27FC236}">
                <a16:creationId xmlns:a16="http://schemas.microsoft.com/office/drawing/2014/main" id="{D655F077-6442-1FBA-04C1-A3925D0FCB71}"/>
              </a:ext>
            </a:extLst>
          </p:cNvPr>
          <p:cNvPicPr>
            <a:picLocks noChangeAspect="1"/>
          </p:cNvPicPr>
          <p:nvPr/>
        </p:nvPicPr>
        <p:blipFill>
          <a:blip r:embed="rId2"/>
          <a:stretch>
            <a:fillRect/>
          </a:stretch>
        </p:blipFill>
        <p:spPr>
          <a:xfrm>
            <a:off x="9914764" y="372605"/>
            <a:ext cx="886977" cy="757564"/>
          </a:xfrm>
          <a:prstGeom prst="rect">
            <a:avLst/>
          </a:prstGeom>
        </p:spPr>
      </p:pic>
      <p:pic>
        <p:nvPicPr>
          <p:cNvPr id="11" name="Imagen 10" descr="Imagen que contiene Logotipo&#10;&#10;Descripción generada automáticamente">
            <a:extLst>
              <a:ext uri="{FF2B5EF4-FFF2-40B4-BE49-F238E27FC236}">
                <a16:creationId xmlns:a16="http://schemas.microsoft.com/office/drawing/2014/main" id="{676965ED-CFC4-2F11-7FB5-45215D71B346}"/>
              </a:ext>
            </a:extLst>
          </p:cNvPr>
          <p:cNvPicPr>
            <a:picLocks noChangeAspect="1"/>
          </p:cNvPicPr>
          <p:nvPr/>
        </p:nvPicPr>
        <p:blipFill>
          <a:blip r:embed="rId3"/>
          <a:stretch>
            <a:fillRect/>
          </a:stretch>
        </p:blipFill>
        <p:spPr>
          <a:xfrm>
            <a:off x="8730907" y="329473"/>
            <a:ext cx="970294" cy="884030"/>
          </a:xfrm>
          <a:prstGeom prst="rect">
            <a:avLst/>
          </a:prstGeom>
        </p:spPr>
      </p:pic>
    </p:spTree>
    <p:extLst>
      <p:ext uri="{BB962C8B-B14F-4D97-AF65-F5344CB8AC3E}">
        <p14:creationId xmlns:p14="http://schemas.microsoft.com/office/powerpoint/2010/main" val="384979390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3721</TotalTime>
  <Words>922</Words>
  <Application>Microsoft Office PowerPoint</Application>
  <PresentationFormat>Panorámica</PresentationFormat>
  <Paragraphs>141</Paragraphs>
  <Slides>12</Slides>
  <Notes>2</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12</vt:i4>
      </vt:variant>
    </vt:vector>
  </HeadingPairs>
  <TitlesOfParts>
    <vt:vector size="20" baseType="lpstr">
      <vt:lpstr>Arial</vt:lpstr>
      <vt:lpstr>Arial,Sans-Serif</vt:lpstr>
      <vt:lpstr>Calibri</vt:lpstr>
      <vt:lpstr>Calibri Light</vt:lpstr>
      <vt:lpstr>Times New Roman</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Presentación de PowerPoint</vt:lpstr>
      <vt:lpstr>Justificación</vt:lpstr>
      <vt:lpstr>Alcance</vt:lpstr>
      <vt:lpstr>Delimitación</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Diego Alexander Diaz Triana</cp:lastModifiedBy>
  <cp:revision>1204</cp:revision>
  <dcterms:created xsi:type="dcterms:W3CDTF">2020-10-01T23:51:28Z</dcterms:created>
  <dcterms:modified xsi:type="dcterms:W3CDTF">2023-09-21T01:38:33Z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